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4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5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6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7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18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19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20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21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22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23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24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73" r:id="rId2"/>
    <p:sldId id="556" r:id="rId3"/>
    <p:sldId id="514" r:id="rId4"/>
    <p:sldId id="573" r:id="rId5"/>
    <p:sldId id="574" r:id="rId6"/>
    <p:sldId id="575" r:id="rId7"/>
    <p:sldId id="554" r:id="rId8"/>
    <p:sldId id="597" r:id="rId9"/>
    <p:sldId id="532" r:id="rId10"/>
    <p:sldId id="543" r:id="rId11"/>
    <p:sldId id="590" r:id="rId12"/>
    <p:sldId id="533" r:id="rId13"/>
    <p:sldId id="591" r:id="rId14"/>
    <p:sldId id="592" r:id="rId15"/>
    <p:sldId id="605" r:id="rId16"/>
    <p:sldId id="606" r:id="rId17"/>
    <p:sldId id="607" r:id="rId18"/>
    <p:sldId id="608" r:id="rId19"/>
    <p:sldId id="593" r:id="rId20"/>
    <p:sldId id="594" r:id="rId21"/>
    <p:sldId id="620" r:id="rId22"/>
    <p:sldId id="622" r:id="rId23"/>
    <p:sldId id="621" r:id="rId24"/>
    <p:sldId id="619" r:id="rId25"/>
    <p:sldId id="623" r:id="rId26"/>
    <p:sldId id="602" r:id="rId27"/>
    <p:sldId id="603" r:id="rId28"/>
    <p:sldId id="604" r:id="rId29"/>
    <p:sldId id="555" r:id="rId30"/>
    <p:sldId id="557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7"/>
    <a:srgbClr val="8FAADC"/>
    <a:srgbClr val="2F5597"/>
    <a:srgbClr val="8DA1C4"/>
    <a:srgbClr val="182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85398"/>
  </p:normalViewPr>
  <p:slideViewPr>
    <p:cSldViewPr snapToGrid="0" showGuides="1">
      <p:cViewPr varScale="1">
        <p:scale>
          <a:sx n="95" d="100"/>
          <a:sy n="95" d="100"/>
        </p:scale>
        <p:origin x="1248" y="192"/>
      </p:cViewPr>
      <p:guideLst>
        <p:guide orient="horz" pos="2160"/>
        <p:guide pos="37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308E-CB75-4937-8AB5-A3598BE66253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A2A2-8270-4ED5-BF5C-C8E0B3242F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getIdealServer</a:t>
            </a:r>
            <a:r>
              <a:rPr kumimoji="1" lang="en-US" altLang="zh-CN" dirty="0"/>
              <a:t>: </a:t>
            </a:r>
            <a:r>
              <a:rPr kumimoji="1" lang="zh-CN" altLang="en-US" dirty="0"/>
              <a:t>返回当时情况下最优的</a:t>
            </a:r>
            <a:r>
              <a:rPr kumimoji="1" lang="en-US" altLang="zh-CN" dirty="0"/>
              <a:t>region</a:t>
            </a:r>
            <a:r>
              <a:rPr kumimoji="1" lang="zh-CN" altLang="en-US" dirty="0"/>
              <a:t>，来管理当前表</a:t>
            </a:r>
            <a:endParaRPr kumimoji="1" lang="en-US" altLang="zh-CN" dirty="0"/>
          </a:p>
          <a:p>
            <a:r>
              <a:rPr kumimoji="1" lang="zh-CN" altLang="en-US" dirty="0"/>
              <a:t>中间涉及到的负载均衡策略我们接</a:t>
            </a:r>
            <a:r>
              <a:rPr kumimoji="1" lang="zh-CN" altLang="en-US"/>
              <a:t>下去会介绍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765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E5AE-854A-4B80-820C-1ACCD978BA3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image" Target="../media/image19.sv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image" Target="../media/image18.png"/><Relationship Id="rId2" Type="http://schemas.openxmlformats.org/officeDocument/2006/relationships/tags" Target="../tags/tag26.xml"/><Relationship Id="rId16" Type="http://schemas.openxmlformats.org/officeDocument/2006/relationships/notesSlide" Target="../notesSlides/notesSlide11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34.xml"/><Relationship Id="rId19" Type="http://schemas.openxmlformats.org/officeDocument/2006/relationships/image" Target="../media/image29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26" Type="http://schemas.openxmlformats.org/officeDocument/2006/relationships/slideLayout" Target="../slideLayouts/slideLayout7.xml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tags" Target="../tags/tag63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29" Type="http://schemas.openxmlformats.org/officeDocument/2006/relationships/image" Target="../media/image18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tags" Target="../tags/tag62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tags" Target="../tags/tag61.xml"/><Relationship Id="rId28" Type="http://schemas.openxmlformats.org/officeDocument/2006/relationships/image" Target="../media/image30.jpeg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tags" Target="../tags/tag60.xml"/><Relationship Id="rId27" Type="http://schemas.openxmlformats.org/officeDocument/2006/relationships/notesSlide" Target="../notesSlides/notesSlide12.xml"/><Relationship Id="rId30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notesSlide" Target="../notesSlides/notesSlide13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65.xml"/><Relationship Id="rId16" Type="http://schemas.openxmlformats.org/officeDocument/2006/relationships/image" Target="../media/image31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image" Target="../media/image19.svg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notesSlide" Target="../notesSlides/notesSlide14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image" Target="../media/image32.png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image" Target="../media/image34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19" Type="http://schemas.openxmlformats.org/officeDocument/2006/relationships/image" Target="../media/image33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3" Type="http://schemas.openxmlformats.org/officeDocument/2006/relationships/tags" Target="../tags/tag105.xml"/><Relationship Id="rId21" Type="http://schemas.openxmlformats.org/officeDocument/2006/relationships/image" Target="../media/image33.png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tags" Target="../tags/tag147.xml"/><Relationship Id="rId21" Type="http://schemas.openxmlformats.org/officeDocument/2006/relationships/tags" Target="../tags/tag142.xml"/><Relationship Id="rId34" Type="http://schemas.openxmlformats.org/officeDocument/2006/relationships/image" Target="../media/image39.png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tags" Target="../tags/tag146.xml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image" Target="../media/image33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28" Type="http://schemas.openxmlformats.org/officeDocument/2006/relationships/notesSlide" Target="../notesSlides/notesSlide15.xml"/><Relationship Id="rId36" Type="http://schemas.openxmlformats.org/officeDocument/2006/relationships/image" Target="../media/image41.png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31" Type="http://schemas.openxmlformats.org/officeDocument/2006/relationships/image" Target="../media/image36.png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Relationship Id="rId27" Type="http://schemas.openxmlformats.org/officeDocument/2006/relationships/slideLayout" Target="../slideLayouts/slideLayout7.xml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tags" Target="../tags/tag129.xml"/><Relationship Id="rId3" Type="http://schemas.openxmlformats.org/officeDocument/2006/relationships/tags" Target="../tags/tag1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tags" Target="../tags/tag160.xml"/><Relationship Id="rId18" Type="http://schemas.openxmlformats.org/officeDocument/2006/relationships/tags" Target="../tags/tag165.xml"/><Relationship Id="rId3" Type="http://schemas.openxmlformats.org/officeDocument/2006/relationships/tags" Target="../tags/tag150.xml"/><Relationship Id="rId21" Type="http://schemas.openxmlformats.org/officeDocument/2006/relationships/tags" Target="../tags/tag168.xml"/><Relationship Id="rId7" Type="http://schemas.openxmlformats.org/officeDocument/2006/relationships/tags" Target="../tags/tag154.xml"/><Relationship Id="rId12" Type="http://schemas.openxmlformats.org/officeDocument/2006/relationships/tags" Target="../tags/tag159.xml"/><Relationship Id="rId17" Type="http://schemas.openxmlformats.org/officeDocument/2006/relationships/tags" Target="../tags/tag164.xml"/><Relationship Id="rId2" Type="http://schemas.openxmlformats.org/officeDocument/2006/relationships/tags" Target="../tags/tag149.xml"/><Relationship Id="rId16" Type="http://schemas.openxmlformats.org/officeDocument/2006/relationships/tags" Target="../tags/tag163.xml"/><Relationship Id="rId20" Type="http://schemas.openxmlformats.org/officeDocument/2006/relationships/tags" Target="../tags/tag167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24" Type="http://schemas.openxmlformats.org/officeDocument/2006/relationships/image" Target="../media/image44.png"/><Relationship Id="rId5" Type="http://schemas.openxmlformats.org/officeDocument/2006/relationships/tags" Target="../tags/tag152.xml"/><Relationship Id="rId15" Type="http://schemas.openxmlformats.org/officeDocument/2006/relationships/tags" Target="../tags/tag162.xml"/><Relationship Id="rId23" Type="http://schemas.openxmlformats.org/officeDocument/2006/relationships/image" Target="../media/image33.png"/><Relationship Id="rId10" Type="http://schemas.openxmlformats.org/officeDocument/2006/relationships/tags" Target="../tags/tag157.xml"/><Relationship Id="rId19" Type="http://schemas.openxmlformats.org/officeDocument/2006/relationships/tags" Target="../tags/tag166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tags" Target="../tags/tag161.xml"/><Relationship Id="rId2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notesSlide" Target="../notesSlides/notesSlide16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5" Type="http://schemas.openxmlformats.org/officeDocument/2006/relationships/tags" Target="../tags/tag173.xml"/><Relationship Id="rId15" Type="http://schemas.openxmlformats.org/officeDocument/2006/relationships/image" Target="../media/image45.png"/><Relationship Id="rId10" Type="http://schemas.openxmlformats.org/officeDocument/2006/relationships/tags" Target="../tags/tag178.xml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notesSlide" Target="../notesSlides/notesSlide17.xml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90.xml"/><Relationship Id="rId5" Type="http://schemas.openxmlformats.org/officeDocument/2006/relationships/tags" Target="../tags/tag184.xml"/><Relationship Id="rId15" Type="http://schemas.openxmlformats.org/officeDocument/2006/relationships/image" Target="../media/image46.png"/><Relationship Id="rId10" Type="http://schemas.openxmlformats.org/officeDocument/2006/relationships/tags" Target="../tags/tag189.xml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2" Type="http://schemas.openxmlformats.org/officeDocument/2006/relationships/tags" Target="../tags/tag192.xml"/><Relationship Id="rId16" Type="http://schemas.openxmlformats.org/officeDocument/2006/relationships/image" Target="../media/image47.png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5" Type="http://schemas.openxmlformats.org/officeDocument/2006/relationships/tags" Target="../tags/tag195.xml"/><Relationship Id="rId15" Type="http://schemas.openxmlformats.org/officeDocument/2006/relationships/image" Target="../media/image26.png"/><Relationship Id="rId10" Type="http://schemas.openxmlformats.org/officeDocument/2006/relationships/tags" Target="../tags/tag200.xml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2" Type="http://schemas.openxmlformats.org/officeDocument/2006/relationships/tags" Target="../tags/tag204.xml"/><Relationship Id="rId16" Type="http://schemas.openxmlformats.org/officeDocument/2006/relationships/image" Target="../media/image48.png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5" Type="http://schemas.openxmlformats.org/officeDocument/2006/relationships/tags" Target="../tags/tag207.xml"/><Relationship Id="rId15" Type="http://schemas.openxmlformats.org/officeDocument/2006/relationships/image" Target="../media/image26.png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notesSlide" Target="../notesSlides/notesSlide20.xml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tags" Target="../tags/tag225.xml"/><Relationship Id="rId5" Type="http://schemas.openxmlformats.org/officeDocument/2006/relationships/tags" Target="../tags/tag219.xml"/><Relationship Id="rId15" Type="http://schemas.openxmlformats.org/officeDocument/2006/relationships/image" Target="../media/image49.png"/><Relationship Id="rId10" Type="http://schemas.openxmlformats.org/officeDocument/2006/relationships/tags" Target="../tags/tag224.xml"/><Relationship Id="rId4" Type="http://schemas.openxmlformats.org/officeDocument/2006/relationships/tags" Target="../tags/tag218.xml"/><Relationship Id="rId9" Type="http://schemas.openxmlformats.org/officeDocument/2006/relationships/tags" Target="../tags/tag223.xml"/><Relationship Id="rId1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6" Type="http://schemas.openxmlformats.org/officeDocument/2006/relationships/image" Target="../media/image50.png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5" Type="http://schemas.openxmlformats.org/officeDocument/2006/relationships/image" Target="../media/image26.png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Relationship Id="rId1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notesSlide" Target="../notesSlides/notesSlide2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5" Type="http://schemas.openxmlformats.org/officeDocument/2006/relationships/tags" Target="../tags/tag242.xml"/><Relationship Id="rId15" Type="http://schemas.openxmlformats.org/officeDocument/2006/relationships/image" Target="../media/image51.png"/><Relationship Id="rId10" Type="http://schemas.openxmlformats.org/officeDocument/2006/relationships/tags" Target="../tags/tag247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56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51.xml"/><Relationship Id="rId7" Type="http://schemas.openxmlformats.org/officeDocument/2006/relationships/tags" Target="../tags/tag255.xml"/><Relationship Id="rId12" Type="http://schemas.openxmlformats.org/officeDocument/2006/relationships/tags" Target="../tags/tag260.xml"/><Relationship Id="rId2" Type="http://schemas.openxmlformats.org/officeDocument/2006/relationships/tags" Target="../tags/tag250.xml"/><Relationship Id="rId16" Type="http://schemas.openxmlformats.org/officeDocument/2006/relationships/image" Target="../media/image52.png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tags" Target="../tags/tag259.xml"/><Relationship Id="rId5" Type="http://schemas.openxmlformats.org/officeDocument/2006/relationships/tags" Target="../tags/tag253.xml"/><Relationship Id="rId15" Type="http://schemas.openxmlformats.org/officeDocument/2006/relationships/image" Target="../media/image26.png"/><Relationship Id="rId10" Type="http://schemas.openxmlformats.org/officeDocument/2006/relationships/tags" Target="../tags/tag258.xml"/><Relationship Id="rId4" Type="http://schemas.openxmlformats.org/officeDocument/2006/relationships/tags" Target="../tags/tag252.xml"/><Relationship Id="rId9" Type="http://schemas.openxmlformats.org/officeDocument/2006/relationships/tags" Target="../tags/tag257.xml"/><Relationship Id="rId1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12" Type="http://schemas.openxmlformats.org/officeDocument/2006/relationships/tags" Target="../tags/tag272.xml"/><Relationship Id="rId2" Type="http://schemas.openxmlformats.org/officeDocument/2006/relationships/tags" Target="../tags/tag262.xml"/><Relationship Id="rId16" Type="http://schemas.openxmlformats.org/officeDocument/2006/relationships/image" Target="../media/image53.png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tags" Target="../tags/tag271.xml"/><Relationship Id="rId5" Type="http://schemas.openxmlformats.org/officeDocument/2006/relationships/tags" Target="../tags/tag265.xml"/><Relationship Id="rId15" Type="http://schemas.openxmlformats.org/officeDocument/2006/relationships/image" Target="../media/image26.png"/><Relationship Id="rId10" Type="http://schemas.openxmlformats.org/officeDocument/2006/relationships/tags" Target="../tags/tag270.xml"/><Relationship Id="rId4" Type="http://schemas.openxmlformats.org/officeDocument/2006/relationships/tags" Target="../tags/tag264.xml"/><Relationship Id="rId9" Type="http://schemas.openxmlformats.org/officeDocument/2006/relationships/tags" Target="../tags/tag269.xml"/><Relationship Id="rId1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12" Type="http://schemas.openxmlformats.org/officeDocument/2006/relationships/tags" Target="../tags/tag284.xml"/><Relationship Id="rId2" Type="http://schemas.openxmlformats.org/officeDocument/2006/relationships/tags" Target="../tags/tag274.xml"/><Relationship Id="rId16" Type="http://schemas.openxmlformats.org/officeDocument/2006/relationships/image" Target="../media/image54.png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tags" Target="../tags/tag283.xml"/><Relationship Id="rId5" Type="http://schemas.openxmlformats.org/officeDocument/2006/relationships/tags" Target="../tags/tag277.xml"/><Relationship Id="rId15" Type="http://schemas.openxmlformats.org/officeDocument/2006/relationships/image" Target="../media/image26.png"/><Relationship Id="rId10" Type="http://schemas.openxmlformats.org/officeDocument/2006/relationships/tags" Target="../tags/tag282.xml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9.sv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9.xml"/><Relationship Id="rId7" Type="http://schemas.openxmlformats.org/officeDocument/2006/relationships/image" Target="../media/image19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2.xml"/><Relationship Id="rId7" Type="http://schemas.openxmlformats.org/officeDocument/2006/relationships/image" Target="../media/image19.sv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5.xml"/><Relationship Id="rId7" Type="http://schemas.openxmlformats.org/officeDocument/2006/relationships/image" Target="../media/image2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2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8.jpeg"/><Relationship Id="rId5" Type="http://schemas.openxmlformats.org/officeDocument/2006/relationships/tags" Target="../tags/tag21.xml"/><Relationship Id="rId10" Type="http://schemas.openxmlformats.org/officeDocument/2006/relationships/notesSlide" Target="../notesSlides/notesSlide9.xml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218" y="2130856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4615171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1" name="矩形 10"/>
          <p:cNvSpPr/>
          <p:nvPr/>
        </p:nvSpPr>
        <p:spPr>
          <a:xfrm>
            <a:off x="6778975" y="1392996"/>
            <a:ext cx="4761716" cy="4141530"/>
          </a:xfrm>
          <a:prstGeom prst="rect">
            <a:avLst/>
          </a:prstGeom>
          <a:noFill/>
          <a:ln w="635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44848" y="2379133"/>
            <a:ext cx="7148053" cy="241300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6720" y="2825115"/>
            <a:ext cx="620458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分布式</a:t>
            </a:r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MiniSQL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项目结题答辩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5400" y="293382"/>
            <a:ext cx="1508654" cy="529352"/>
          </a:xfrm>
          <a:prstGeom prst="rect">
            <a:avLst/>
          </a:prstGeom>
        </p:spPr>
      </p:pic>
      <p:grpSp>
        <p:nvGrpSpPr>
          <p:cNvPr id="94" name="组合 93"/>
          <p:cNvGrpSpPr/>
          <p:nvPr/>
        </p:nvGrpSpPr>
        <p:grpSpPr>
          <a:xfrm>
            <a:off x="341630" y="3848100"/>
            <a:ext cx="5498465" cy="499745"/>
            <a:chOff x="-4355184" y="4447520"/>
            <a:chExt cx="11809433" cy="499745"/>
          </a:xfrm>
        </p:grpSpPr>
        <p:sp>
          <p:nvSpPr>
            <p:cNvPr id="18" name="矩形: 圆角 17"/>
            <p:cNvSpPr/>
            <p:nvPr/>
          </p:nvSpPr>
          <p:spPr>
            <a:xfrm>
              <a:off x="-4355184" y="4447520"/>
              <a:ext cx="11490296" cy="499745"/>
            </a:xfrm>
            <a:prstGeom prst="roundRect">
              <a:avLst>
                <a:gd name="adj" fmla="val 50000"/>
              </a:avLst>
            </a:prstGeom>
            <a:solidFill>
              <a:srgbClr val="141B7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-4019681" y="4485620"/>
              <a:ext cx="1147393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小组成员：胡競文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赵伊蕾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熊明天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刘佳誉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姜一诺</a:t>
              </a:r>
            </a:p>
          </p:txBody>
        </p:sp>
      </p:grpSp>
      <p:pic>
        <p:nvPicPr>
          <p:cNvPr id="15" name="图形 1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1858" y="17682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1857" y="509782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0642" y="112592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56201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/>
          <p:cNvSpPr txBox="1"/>
          <p:nvPr/>
        </p:nvSpPr>
        <p:spPr>
          <a:xfrm>
            <a:off x="243840" y="1546860"/>
            <a:ext cx="6203950" cy="739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大规模信息系统构建技术导论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35" y="2389927"/>
            <a:ext cx="3698223" cy="241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17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3716387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452495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项目模块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344920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核心功能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9079865" y="439674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系统演示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7" cstate="email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4050030" cy="873366"/>
            <a:chOff x="7796463" y="964934"/>
            <a:chExt cx="4050030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10212638" y="964934"/>
              <a:ext cx="163385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目录</a:t>
              </a: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570230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基本情况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56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7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8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59" name="图形 3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34" name="图形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254000" y="730885"/>
            <a:ext cx="4943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客户端模块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整体框架</a:t>
            </a:r>
          </a:p>
        </p:txBody>
      </p:sp>
      <p:cxnSp>
        <p:nvCxnSpPr>
          <p:cNvPr id="36" name="直接连接符 35"/>
          <p:cNvCxnSpPr/>
          <p:nvPr>
            <p:custDataLst>
              <p:tags r:id="rId4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38" name="矩形 37"/>
            <p:cNvSpPr/>
            <p:nvPr>
              <p:custDataLst>
                <p:tags r:id="rId7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8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40" name="文本框 39"/>
            <p:cNvSpPr txBox="1"/>
            <p:nvPr>
              <p:custDataLst>
                <p:tags r:id="rId9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42" name="文本框 41"/>
            <p:cNvSpPr txBox="1"/>
            <p:nvPr>
              <p:custDataLst>
                <p:tags r:id="rId10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43" name="文本框 42"/>
            <p:cNvSpPr txBox="1"/>
            <p:nvPr>
              <p:custDataLst>
                <p:tags r:id="rId11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45" name="直接连接符 44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8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089650" y="1205230"/>
            <a:ext cx="4699635" cy="4911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" name="文本框 48" descr="7b0a202020202262756c6c6574223a20227b5c2263617465676f727949645c223a31303032352c5c2274656d706c61746549645c223a32303233313337317d220a7d0a"/>
          <p:cNvSpPr txBox="1"/>
          <p:nvPr>
            <p:custDataLst>
              <p:tags r:id="rId6"/>
            </p:custDataLst>
          </p:nvPr>
        </p:nvSpPr>
        <p:spPr>
          <a:xfrm>
            <a:off x="642620" y="2009140"/>
            <a:ext cx="4554855" cy="3187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 lang="zh-CN" altLang="en-US"/>
              <a:t>与用户交互，循环读入</a:t>
            </a:r>
            <a:r>
              <a:rPr lang="en-US" altLang="zh-CN"/>
              <a:t>sql</a:t>
            </a:r>
            <a:r>
              <a:rPr lang="zh-CN" altLang="en-US"/>
              <a:t>语句</a:t>
            </a:r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 lang="zh-CN" altLang="en-US"/>
              <a:t>简单解析</a:t>
            </a:r>
            <a:r>
              <a:rPr lang="en-US" altLang="zh-CN"/>
              <a:t>sql</a:t>
            </a:r>
            <a:r>
              <a:rPr lang="zh-CN" altLang="en-US"/>
              <a:t>语句获得</a:t>
            </a:r>
            <a:r>
              <a:rPr lang="en-US" altLang="zh-CN"/>
              <a:t>operation</a:t>
            </a:r>
            <a:r>
              <a:rPr lang="zh-CN" altLang="en-US"/>
              <a:t>和</a:t>
            </a:r>
            <a:r>
              <a:rPr lang="en-US" altLang="zh-CN"/>
              <a:t>table name</a:t>
            </a:r>
            <a:endParaRPr lang="zh-CN" altLang="en-US"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 lang="zh-CN" altLang="en-US"/>
              <a:t>查询缓存中是否有对应的</a:t>
            </a:r>
            <a:r>
              <a:rPr lang="en-US" altLang="zh-CN"/>
              <a:t>t</a:t>
            </a:r>
            <a:r>
              <a:rPr lang="en-US" altLang="zh-CN">
                <a:sym typeface="+mn-ea"/>
              </a:rPr>
              <a:t>able name</a:t>
            </a:r>
            <a:endParaRPr lang="zh-CN" altLang="en-US"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 lang="zh-CN" altLang="en-US"/>
              <a:t>如果有，则直接连接</a:t>
            </a:r>
            <a:r>
              <a:rPr lang="en-US" altLang="zh-CN"/>
              <a:t>region</a:t>
            </a:r>
            <a:r>
              <a:rPr lang="zh-CN" altLang="en-US"/>
              <a:t>处理</a:t>
            </a:r>
            <a:r>
              <a:rPr lang="en-US" altLang="zh-CN"/>
              <a:t>sql</a:t>
            </a:r>
            <a:r>
              <a:rPr lang="zh-CN" altLang="en-US"/>
              <a:t>语句</a:t>
            </a:r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 lang="zh-CN" altLang="en-US"/>
              <a:t>如果没有，则连接</a:t>
            </a:r>
            <a:r>
              <a:rPr lang="en-US" altLang="zh-CN"/>
              <a:t>master</a:t>
            </a:r>
            <a:r>
              <a:rPr lang="zh-CN" altLang="en-US"/>
              <a:t>获取表所在的</a:t>
            </a:r>
            <a:r>
              <a:rPr lang="en-US" altLang="zh-CN"/>
              <a:t>region ip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803"/>
            <a:ext cx="12192000" cy="6304737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557530" y="1390650"/>
            <a:ext cx="3388360" cy="5003800"/>
            <a:chOff x="1790" y="2190"/>
            <a:chExt cx="5227" cy="7880"/>
          </a:xfrm>
        </p:grpSpPr>
        <p:sp>
          <p:nvSpPr>
            <p:cNvPr id="5" name="任意多边形: 形状 29"/>
            <p:cNvSpPr/>
            <p:nvPr>
              <p:custDataLst>
                <p:tags r:id="rId22"/>
              </p:custDataLst>
            </p:nvPr>
          </p:nvSpPr>
          <p:spPr>
            <a:xfrm>
              <a:off x="1790" y="2190"/>
              <a:ext cx="5227" cy="788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-1" fmla="*/ 0 w 10000"/>
                <a:gd name="connsiteY0-2" fmla="*/ 10116 h 10116"/>
                <a:gd name="connsiteX1-3" fmla="*/ 0 w 10000"/>
                <a:gd name="connsiteY1-4" fmla="*/ 116 h 10116"/>
                <a:gd name="connsiteX2-5" fmla="*/ 9965 w 10000"/>
                <a:gd name="connsiteY2-6" fmla="*/ 0 h 10116"/>
                <a:gd name="connsiteX3-7" fmla="*/ 10000 w 10000"/>
                <a:gd name="connsiteY3-8" fmla="*/ 8116 h 10116"/>
                <a:gd name="connsiteX4-9" fmla="*/ 0 w 10000"/>
                <a:gd name="connsiteY4-10" fmla="*/ 10116 h 10116"/>
                <a:gd name="connsiteX0-11" fmla="*/ 0 w 10000"/>
                <a:gd name="connsiteY0-12" fmla="*/ 10038 h 10038"/>
                <a:gd name="connsiteX1-13" fmla="*/ 0 w 10000"/>
                <a:gd name="connsiteY1-14" fmla="*/ 38 h 10038"/>
                <a:gd name="connsiteX2-15" fmla="*/ 9930 w 10000"/>
                <a:gd name="connsiteY2-16" fmla="*/ 0 h 10038"/>
                <a:gd name="connsiteX3-17" fmla="*/ 10000 w 10000"/>
                <a:gd name="connsiteY3-18" fmla="*/ 8038 h 10038"/>
                <a:gd name="connsiteX4-19" fmla="*/ 0 w 10000"/>
                <a:gd name="connsiteY4-20" fmla="*/ 10038 h 10038"/>
                <a:gd name="connsiteX0-21" fmla="*/ 0 w 10000"/>
                <a:gd name="connsiteY0-22" fmla="*/ 10000 h 10000"/>
                <a:gd name="connsiteX1-23" fmla="*/ 0 w 10000"/>
                <a:gd name="connsiteY1-24" fmla="*/ 0 h 10000"/>
                <a:gd name="connsiteX2-25" fmla="*/ 9930 w 10000"/>
                <a:gd name="connsiteY2-26" fmla="*/ 40 h 10000"/>
                <a:gd name="connsiteX3-27" fmla="*/ 10000 w 10000"/>
                <a:gd name="connsiteY3-28" fmla="*/ 8000 h 10000"/>
                <a:gd name="connsiteX4-29" fmla="*/ 0 w 10000"/>
                <a:gd name="connsiteY4-30" fmla="*/ 10000 h 10000"/>
                <a:gd name="connsiteX0-31" fmla="*/ 0 w 10000"/>
                <a:gd name="connsiteY0-32" fmla="*/ 10012 h 10012"/>
                <a:gd name="connsiteX1-33" fmla="*/ 0 w 10000"/>
                <a:gd name="connsiteY1-34" fmla="*/ 12 h 10012"/>
                <a:gd name="connsiteX2-35" fmla="*/ 9895 w 10000"/>
                <a:gd name="connsiteY2-36" fmla="*/ 0 h 10012"/>
                <a:gd name="connsiteX3-37" fmla="*/ 10000 w 10000"/>
                <a:gd name="connsiteY3-38" fmla="*/ 8012 h 10012"/>
                <a:gd name="connsiteX4-39" fmla="*/ 0 w 10000"/>
                <a:gd name="connsiteY4-40" fmla="*/ 10012 h 10012"/>
                <a:gd name="connsiteX0-41" fmla="*/ 0 w 10035"/>
                <a:gd name="connsiteY0-42" fmla="*/ 10012 h 10154"/>
                <a:gd name="connsiteX1-43" fmla="*/ 0 w 10035"/>
                <a:gd name="connsiteY1-44" fmla="*/ 12 h 10154"/>
                <a:gd name="connsiteX2-45" fmla="*/ 9895 w 10035"/>
                <a:gd name="connsiteY2-46" fmla="*/ 0 h 10154"/>
                <a:gd name="connsiteX3-47" fmla="*/ 10035 w 10035"/>
                <a:gd name="connsiteY3-48" fmla="*/ 10154 h 10154"/>
                <a:gd name="connsiteX4-49" fmla="*/ 0 w 10035"/>
                <a:gd name="connsiteY4-50" fmla="*/ 10012 h 10154"/>
                <a:gd name="connsiteX0-51" fmla="*/ 0 w 10035"/>
                <a:gd name="connsiteY0-52" fmla="*/ 10012 h 10154"/>
                <a:gd name="connsiteX1-53" fmla="*/ 0 w 10035"/>
                <a:gd name="connsiteY1-54" fmla="*/ 12 h 10154"/>
                <a:gd name="connsiteX2-55" fmla="*/ 9895 w 10035"/>
                <a:gd name="connsiteY2-56" fmla="*/ 0 h 10154"/>
                <a:gd name="connsiteX3-57" fmla="*/ 10035 w 10035"/>
                <a:gd name="connsiteY3-58" fmla="*/ 10154 h 10154"/>
                <a:gd name="connsiteX4-59" fmla="*/ 0 w 10035"/>
                <a:gd name="connsiteY4-60" fmla="*/ 10012 h 10154"/>
                <a:gd name="connsiteX0-61" fmla="*/ 0 w 9965"/>
                <a:gd name="connsiteY0-62" fmla="*/ 10012 h 10102"/>
                <a:gd name="connsiteX1-63" fmla="*/ 0 w 9965"/>
                <a:gd name="connsiteY1-64" fmla="*/ 12 h 10102"/>
                <a:gd name="connsiteX2-65" fmla="*/ 9895 w 9965"/>
                <a:gd name="connsiteY2-66" fmla="*/ 0 h 10102"/>
                <a:gd name="connsiteX3-67" fmla="*/ 9965 w 9965"/>
                <a:gd name="connsiteY3-68" fmla="*/ 10102 h 10102"/>
                <a:gd name="connsiteX4-69" fmla="*/ 0 w 9965"/>
                <a:gd name="connsiteY4-70" fmla="*/ 10012 h 10102"/>
                <a:gd name="connsiteX0-71" fmla="*/ 0 w 10000"/>
                <a:gd name="connsiteY0-72" fmla="*/ 9911 h 9922"/>
                <a:gd name="connsiteX1-73" fmla="*/ 0 w 10000"/>
                <a:gd name="connsiteY1-74" fmla="*/ 12 h 9922"/>
                <a:gd name="connsiteX2-75" fmla="*/ 9930 w 10000"/>
                <a:gd name="connsiteY2-76" fmla="*/ 0 h 9922"/>
                <a:gd name="connsiteX3-77" fmla="*/ 10000 w 10000"/>
                <a:gd name="connsiteY3-78" fmla="*/ 9922 h 9922"/>
                <a:gd name="connsiteX4-79" fmla="*/ 0 w 10000"/>
                <a:gd name="connsiteY4-80" fmla="*/ 9911 h 9922"/>
                <a:gd name="connsiteX0-81" fmla="*/ 0 w 10000"/>
                <a:gd name="connsiteY0-82" fmla="*/ 10015 h 10026"/>
                <a:gd name="connsiteX1-83" fmla="*/ 0 w 10000"/>
                <a:gd name="connsiteY1-84" fmla="*/ 38 h 10026"/>
                <a:gd name="connsiteX2-85" fmla="*/ 9965 w 10000"/>
                <a:gd name="connsiteY2-86" fmla="*/ 0 h 10026"/>
                <a:gd name="connsiteX3-87" fmla="*/ 10000 w 10000"/>
                <a:gd name="connsiteY3-88" fmla="*/ 10026 h 10026"/>
                <a:gd name="connsiteX4-89" fmla="*/ 0 w 10000"/>
                <a:gd name="connsiteY4-90" fmla="*/ 10015 h 10026"/>
                <a:gd name="connsiteX0-91" fmla="*/ 9 w 10009"/>
                <a:gd name="connsiteY0-92" fmla="*/ 10015 h 10026"/>
                <a:gd name="connsiteX1-93" fmla="*/ 0 w 10009"/>
                <a:gd name="connsiteY1-94" fmla="*/ 55 h 10026"/>
                <a:gd name="connsiteX2-95" fmla="*/ 9974 w 10009"/>
                <a:gd name="connsiteY2-96" fmla="*/ 0 h 10026"/>
                <a:gd name="connsiteX3-97" fmla="*/ 10009 w 10009"/>
                <a:gd name="connsiteY3-98" fmla="*/ 10026 h 10026"/>
                <a:gd name="connsiteX4-99" fmla="*/ 9 w 10009"/>
                <a:gd name="connsiteY4-100" fmla="*/ 10015 h 10026"/>
                <a:gd name="connsiteX0-101" fmla="*/ 18 w 10018"/>
                <a:gd name="connsiteY0-102" fmla="*/ 10028 h 10039"/>
                <a:gd name="connsiteX1-103" fmla="*/ 0 w 10018"/>
                <a:gd name="connsiteY1-104" fmla="*/ 0 h 10039"/>
                <a:gd name="connsiteX2-105" fmla="*/ 9983 w 10018"/>
                <a:gd name="connsiteY2-106" fmla="*/ 13 h 10039"/>
                <a:gd name="connsiteX3-107" fmla="*/ 10018 w 10018"/>
                <a:gd name="connsiteY3-108" fmla="*/ 10039 h 10039"/>
                <a:gd name="connsiteX4-109" fmla="*/ 18 w 10018"/>
                <a:gd name="connsiteY4-110" fmla="*/ 10028 h 10039"/>
                <a:gd name="connsiteX0-111" fmla="*/ 18 w 10028"/>
                <a:gd name="connsiteY0-112" fmla="*/ 10028 h 10039"/>
                <a:gd name="connsiteX1-113" fmla="*/ 0 w 10028"/>
                <a:gd name="connsiteY1-114" fmla="*/ 0 h 10039"/>
                <a:gd name="connsiteX2-115" fmla="*/ 10026 w 10028"/>
                <a:gd name="connsiteY2-116" fmla="*/ 30 h 10039"/>
                <a:gd name="connsiteX3-117" fmla="*/ 10018 w 10028"/>
                <a:gd name="connsiteY3-118" fmla="*/ 10039 h 10039"/>
                <a:gd name="connsiteX4-119" fmla="*/ 18 w 10028"/>
                <a:gd name="connsiteY4-120" fmla="*/ 10028 h 10039"/>
                <a:gd name="connsiteX0-121" fmla="*/ 18 w 10020"/>
                <a:gd name="connsiteY0-122" fmla="*/ 10032 h 10043"/>
                <a:gd name="connsiteX1-123" fmla="*/ 0 w 10020"/>
                <a:gd name="connsiteY1-124" fmla="*/ 4 h 10043"/>
                <a:gd name="connsiteX2-125" fmla="*/ 10017 w 10020"/>
                <a:gd name="connsiteY2-126" fmla="*/ 0 h 10043"/>
                <a:gd name="connsiteX3-127" fmla="*/ 10018 w 10020"/>
                <a:gd name="connsiteY3-128" fmla="*/ 10043 h 10043"/>
                <a:gd name="connsiteX4-129" fmla="*/ 18 w 10020"/>
                <a:gd name="connsiteY4-130" fmla="*/ 10032 h 100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20" h="10043">
                  <a:moveTo>
                    <a:pt x="18" y="10032"/>
                  </a:moveTo>
                  <a:cubicBezTo>
                    <a:pt x="12" y="6689"/>
                    <a:pt x="6" y="3347"/>
                    <a:pt x="0" y="4"/>
                  </a:cubicBezTo>
                  <a:lnTo>
                    <a:pt x="10017" y="0"/>
                  </a:lnTo>
                  <a:cubicBezTo>
                    <a:pt x="10029" y="2699"/>
                    <a:pt x="10006" y="7344"/>
                    <a:pt x="10018" y="10043"/>
                  </a:cubicBezTo>
                  <a:lnTo>
                    <a:pt x="18" y="1003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71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6701" tIns="845686" rIns="263922" bIns="845687" numCol="1" spcCol="1270" anchor="t" anchorCtr="0">
              <a:noAutofit/>
            </a:bodyPr>
            <a:lstStyle/>
            <a:p>
              <a:pPr marL="0" marR="0" lvl="0" indent="0" algn="l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4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任意多边形: 形状 69"/>
            <p:cNvSpPr/>
            <p:nvPr>
              <p:custDataLst>
                <p:tags r:id="rId23"/>
              </p:custDataLst>
            </p:nvPr>
          </p:nvSpPr>
          <p:spPr>
            <a:xfrm>
              <a:off x="2023" y="2359"/>
              <a:ext cx="4697" cy="107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-1" fmla="*/ 0 w 10000"/>
                <a:gd name="connsiteY0-2" fmla="*/ 10116 h 10116"/>
                <a:gd name="connsiteX1-3" fmla="*/ 0 w 10000"/>
                <a:gd name="connsiteY1-4" fmla="*/ 116 h 10116"/>
                <a:gd name="connsiteX2-5" fmla="*/ 9965 w 10000"/>
                <a:gd name="connsiteY2-6" fmla="*/ 0 h 10116"/>
                <a:gd name="connsiteX3-7" fmla="*/ 10000 w 10000"/>
                <a:gd name="connsiteY3-8" fmla="*/ 8116 h 10116"/>
                <a:gd name="connsiteX4-9" fmla="*/ 0 w 10000"/>
                <a:gd name="connsiteY4-10" fmla="*/ 10116 h 10116"/>
                <a:gd name="connsiteX0-11" fmla="*/ 0 w 10000"/>
                <a:gd name="connsiteY0-12" fmla="*/ 10038 h 10038"/>
                <a:gd name="connsiteX1-13" fmla="*/ 0 w 10000"/>
                <a:gd name="connsiteY1-14" fmla="*/ 38 h 10038"/>
                <a:gd name="connsiteX2-15" fmla="*/ 9930 w 10000"/>
                <a:gd name="connsiteY2-16" fmla="*/ 0 h 10038"/>
                <a:gd name="connsiteX3-17" fmla="*/ 10000 w 10000"/>
                <a:gd name="connsiteY3-18" fmla="*/ 8038 h 10038"/>
                <a:gd name="connsiteX4-19" fmla="*/ 0 w 10000"/>
                <a:gd name="connsiteY4-20" fmla="*/ 10038 h 10038"/>
                <a:gd name="connsiteX0-21" fmla="*/ 0 w 10000"/>
                <a:gd name="connsiteY0-22" fmla="*/ 10000 h 10000"/>
                <a:gd name="connsiteX1-23" fmla="*/ 0 w 10000"/>
                <a:gd name="connsiteY1-24" fmla="*/ 0 h 10000"/>
                <a:gd name="connsiteX2-25" fmla="*/ 9930 w 10000"/>
                <a:gd name="connsiteY2-26" fmla="*/ 40 h 10000"/>
                <a:gd name="connsiteX3-27" fmla="*/ 10000 w 10000"/>
                <a:gd name="connsiteY3-28" fmla="*/ 8000 h 10000"/>
                <a:gd name="connsiteX4-29" fmla="*/ 0 w 10000"/>
                <a:gd name="connsiteY4-30" fmla="*/ 10000 h 10000"/>
                <a:gd name="connsiteX0-31" fmla="*/ 0 w 10000"/>
                <a:gd name="connsiteY0-32" fmla="*/ 10012 h 10012"/>
                <a:gd name="connsiteX1-33" fmla="*/ 0 w 10000"/>
                <a:gd name="connsiteY1-34" fmla="*/ 12 h 10012"/>
                <a:gd name="connsiteX2-35" fmla="*/ 9895 w 10000"/>
                <a:gd name="connsiteY2-36" fmla="*/ 0 h 10012"/>
                <a:gd name="connsiteX3-37" fmla="*/ 10000 w 10000"/>
                <a:gd name="connsiteY3-38" fmla="*/ 8012 h 10012"/>
                <a:gd name="connsiteX4-39" fmla="*/ 0 w 10000"/>
                <a:gd name="connsiteY4-40" fmla="*/ 10012 h 10012"/>
                <a:gd name="connsiteX0-41" fmla="*/ 0 w 10035"/>
                <a:gd name="connsiteY0-42" fmla="*/ 10012 h 10154"/>
                <a:gd name="connsiteX1-43" fmla="*/ 0 w 10035"/>
                <a:gd name="connsiteY1-44" fmla="*/ 12 h 10154"/>
                <a:gd name="connsiteX2-45" fmla="*/ 9895 w 10035"/>
                <a:gd name="connsiteY2-46" fmla="*/ 0 h 10154"/>
                <a:gd name="connsiteX3-47" fmla="*/ 10035 w 10035"/>
                <a:gd name="connsiteY3-48" fmla="*/ 10154 h 10154"/>
                <a:gd name="connsiteX4-49" fmla="*/ 0 w 10035"/>
                <a:gd name="connsiteY4-50" fmla="*/ 10012 h 10154"/>
                <a:gd name="connsiteX0-51" fmla="*/ 0 w 10035"/>
                <a:gd name="connsiteY0-52" fmla="*/ 10012 h 10154"/>
                <a:gd name="connsiteX1-53" fmla="*/ 0 w 10035"/>
                <a:gd name="connsiteY1-54" fmla="*/ 12 h 10154"/>
                <a:gd name="connsiteX2-55" fmla="*/ 9895 w 10035"/>
                <a:gd name="connsiteY2-56" fmla="*/ 0 h 10154"/>
                <a:gd name="connsiteX3-57" fmla="*/ 10035 w 10035"/>
                <a:gd name="connsiteY3-58" fmla="*/ 10154 h 10154"/>
                <a:gd name="connsiteX4-59" fmla="*/ 0 w 10035"/>
                <a:gd name="connsiteY4-60" fmla="*/ 10012 h 10154"/>
                <a:gd name="connsiteX0-61" fmla="*/ 0 w 9965"/>
                <a:gd name="connsiteY0-62" fmla="*/ 10012 h 10102"/>
                <a:gd name="connsiteX1-63" fmla="*/ 0 w 9965"/>
                <a:gd name="connsiteY1-64" fmla="*/ 12 h 10102"/>
                <a:gd name="connsiteX2-65" fmla="*/ 9895 w 9965"/>
                <a:gd name="connsiteY2-66" fmla="*/ 0 h 10102"/>
                <a:gd name="connsiteX3-67" fmla="*/ 9965 w 9965"/>
                <a:gd name="connsiteY3-68" fmla="*/ 10102 h 10102"/>
                <a:gd name="connsiteX4-69" fmla="*/ 0 w 9965"/>
                <a:gd name="connsiteY4-70" fmla="*/ 10012 h 10102"/>
                <a:gd name="connsiteX0-71" fmla="*/ 0 w 10000"/>
                <a:gd name="connsiteY0-72" fmla="*/ 9911 h 9922"/>
                <a:gd name="connsiteX1-73" fmla="*/ 0 w 10000"/>
                <a:gd name="connsiteY1-74" fmla="*/ 12 h 9922"/>
                <a:gd name="connsiteX2-75" fmla="*/ 9930 w 10000"/>
                <a:gd name="connsiteY2-76" fmla="*/ 0 h 9922"/>
                <a:gd name="connsiteX3-77" fmla="*/ 10000 w 10000"/>
                <a:gd name="connsiteY3-78" fmla="*/ 9922 h 9922"/>
                <a:gd name="connsiteX4-79" fmla="*/ 0 w 10000"/>
                <a:gd name="connsiteY4-80" fmla="*/ 9911 h 9922"/>
                <a:gd name="connsiteX0-81" fmla="*/ 0 w 10000"/>
                <a:gd name="connsiteY0-82" fmla="*/ 10015 h 10026"/>
                <a:gd name="connsiteX1-83" fmla="*/ 0 w 10000"/>
                <a:gd name="connsiteY1-84" fmla="*/ 38 h 10026"/>
                <a:gd name="connsiteX2-85" fmla="*/ 9965 w 10000"/>
                <a:gd name="connsiteY2-86" fmla="*/ 0 h 10026"/>
                <a:gd name="connsiteX3-87" fmla="*/ 10000 w 10000"/>
                <a:gd name="connsiteY3-88" fmla="*/ 10026 h 10026"/>
                <a:gd name="connsiteX4-89" fmla="*/ 0 w 10000"/>
                <a:gd name="connsiteY4-90" fmla="*/ 10015 h 100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26">
                  <a:moveTo>
                    <a:pt x="0" y="10015"/>
                  </a:moveTo>
                  <a:lnTo>
                    <a:pt x="0" y="38"/>
                  </a:lnTo>
                  <a:lnTo>
                    <a:pt x="9965" y="0"/>
                  </a:lnTo>
                  <a:cubicBezTo>
                    <a:pt x="9977" y="2699"/>
                    <a:pt x="9988" y="7327"/>
                    <a:pt x="10000" y="10026"/>
                  </a:cubicBezTo>
                  <a:lnTo>
                    <a:pt x="0" y="1001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6701" tIns="845686" rIns="263922" bIns="845687" numCol="1" spcCol="1270" anchor="t" anchorCtr="0">
              <a:noAutofit/>
            </a:bodyPr>
            <a:lstStyle/>
            <a:p>
              <a:pPr marL="0" marR="0" lvl="0" indent="0" algn="l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4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127" y="2534"/>
              <a:ext cx="4593" cy="4028"/>
              <a:chOff x="1350812" y="1842669"/>
              <a:chExt cx="2916555" cy="2557780"/>
            </a:xfrm>
          </p:grpSpPr>
          <p:sp>
            <p:nvSpPr>
              <p:cNvPr id="9" name="文本框 8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667159" y="1842669"/>
                <a:ext cx="2070506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预处理输入</a:t>
                </a:r>
              </a:p>
            </p:txBody>
          </p:sp>
          <p:sp>
            <p:nvSpPr>
              <p:cNvPr id="10" name="文本框 9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350812" y="2709444"/>
                <a:ext cx="2916555" cy="1691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对用户输入的sql语句进行简单的解析，提取语句中对应的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operation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和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table name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，便于之后和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master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间的通信以及缓存的处理</a:t>
                </a:r>
              </a:p>
            </p:txBody>
          </p:sp>
        </p:grpSp>
      </p:grpSp>
      <p:pic>
        <p:nvPicPr>
          <p:cNvPr id="34" name="图形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3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37" name="矩形 36"/>
            <p:cNvSpPr/>
            <p:nvPr>
              <p:custDataLst>
                <p:tags r:id="rId14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43" name="直接连接符 42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文本框 45"/>
          <p:cNvSpPr txBox="1"/>
          <p:nvPr>
            <p:custDataLst>
              <p:tags r:id="rId4"/>
            </p:custDataLst>
          </p:nvPr>
        </p:nvSpPr>
        <p:spPr>
          <a:xfrm>
            <a:off x="1136916" y="741579"/>
            <a:ext cx="3031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客户端模块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详细描述</a:t>
            </a:r>
          </a:p>
        </p:txBody>
      </p:sp>
      <p:cxnSp>
        <p:nvCxnSpPr>
          <p:cNvPr id="47" name="直接连接符 46"/>
          <p:cNvCxnSpPr/>
          <p:nvPr>
            <p:custDataLst>
              <p:tags r:id="rId5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4044164" y="1390015"/>
            <a:ext cx="3554014" cy="5003800"/>
            <a:chOff x="1904" y="2190"/>
            <a:chExt cx="4994" cy="7880"/>
          </a:xfrm>
        </p:grpSpPr>
        <p:sp>
          <p:nvSpPr>
            <p:cNvPr id="55" name="任意多边形: 形状 29"/>
            <p:cNvSpPr/>
            <p:nvPr>
              <p:custDataLst>
                <p:tags r:id="rId10"/>
              </p:custDataLst>
            </p:nvPr>
          </p:nvSpPr>
          <p:spPr>
            <a:xfrm>
              <a:off x="1904" y="2190"/>
              <a:ext cx="4994" cy="788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-1" fmla="*/ 0 w 10000"/>
                <a:gd name="connsiteY0-2" fmla="*/ 10116 h 10116"/>
                <a:gd name="connsiteX1-3" fmla="*/ 0 w 10000"/>
                <a:gd name="connsiteY1-4" fmla="*/ 116 h 10116"/>
                <a:gd name="connsiteX2-5" fmla="*/ 9965 w 10000"/>
                <a:gd name="connsiteY2-6" fmla="*/ 0 h 10116"/>
                <a:gd name="connsiteX3-7" fmla="*/ 10000 w 10000"/>
                <a:gd name="connsiteY3-8" fmla="*/ 8116 h 10116"/>
                <a:gd name="connsiteX4-9" fmla="*/ 0 w 10000"/>
                <a:gd name="connsiteY4-10" fmla="*/ 10116 h 10116"/>
                <a:gd name="connsiteX0-11" fmla="*/ 0 w 10000"/>
                <a:gd name="connsiteY0-12" fmla="*/ 10038 h 10038"/>
                <a:gd name="connsiteX1-13" fmla="*/ 0 w 10000"/>
                <a:gd name="connsiteY1-14" fmla="*/ 38 h 10038"/>
                <a:gd name="connsiteX2-15" fmla="*/ 9930 w 10000"/>
                <a:gd name="connsiteY2-16" fmla="*/ 0 h 10038"/>
                <a:gd name="connsiteX3-17" fmla="*/ 10000 w 10000"/>
                <a:gd name="connsiteY3-18" fmla="*/ 8038 h 10038"/>
                <a:gd name="connsiteX4-19" fmla="*/ 0 w 10000"/>
                <a:gd name="connsiteY4-20" fmla="*/ 10038 h 10038"/>
                <a:gd name="connsiteX0-21" fmla="*/ 0 w 10000"/>
                <a:gd name="connsiteY0-22" fmla="*/ 10000 h 10000"/>
                <a:gd name="connsiteX1-23" fmla="*/ 0 w 10000"/>
                <a:gd name="connsiteY1-24" fmla="*/ 0 h 10000"/>
                <a:gd name="connsiteX2-25" fmla="*/ 9930 w 10000"/>
                <a:gd name="connsiteY2-26" fmla="*/ 40 h 10000"/>
                <a:gd name="connsiteX3-27" fmla="*/ 10000 w 10000"/>
                <a:gd name="connsiteY3-28" fmla="*/ 8000 h 10000"/>
                <a:gd name="connsiteX4-29" fmla="*/ 0 w 10000"/>
                <a:gd name="connsiteY4-30" fmla="*/ 10000 h 10000"/>
                <a:gd name="connsiteX0-31" fmla="*/ 0 w 10000"/>
                <a:gd name="connsiteY0-32" fmla="*/ 10012 h 10012"/>
                <a:gd name="connsiteX1-33" fmla="*/ 0 w 10000"/>
                <a:gd name="connsiteY1-34" fmla="*/ 12 h 10012"/>
                <a:gd name="connsiteX2-35" fmla="*/ 9895 w 10000"/>
                <a:gd name="connsiteY2-36" fmla="*/ 0 h 10012"/>
                <a:gd name="connsiteX3-37" fmla="*/ 10000 w 10000"/>
                <a:gd name="connsiteY3-38" fmla="*/ 8012 h 10012"/>
                <a:gd name="connsiteX4-39" fmla="*/ 0 w 10000"/>
                <a:gd name="connsiteY4-40" fmla="*/ 10012 h 10012"/>
                <a:gd name="connsiteX0-41" fmla="*/ 0 w 10035"/>
                <a:gd name="connsiteY0-42" fmla="*/ 10012 h 10154"/>
                <a:gd name="connsiteX1-43" fmla="*/ 0 w 10035"/>
                <a:gd name="connsiteY1-44" fmla="*/ 12 h 10154"/>
                <a:gd name="connsiteX2-45" fmla="*/ 9895 w 10035"/>
                <a:gd name="connsiteY2-46" fmla="*/ 0 h 10154"/>
                <a:gd name="connsiteX3-47" fmla="*/ 10035 w 10035"/>
                <a:gd name="connsiteY3-48" fmla="*/ 10154 h 10154"/>
                <a:gd name="connsiteX4-49" fmla="*/ 0 w 10035"/>
                <a:gd name="connsiteY4-50" fmla="*/ 10012 h 10154"/>
                <a:gd name="connsiteX0-51" fmla="*/ 0 w 10035"/>
                <a:gd name="connsiteY0-52" fmla="*/ 10012 h 10154"/>
                <a:gd name="connsiteX1-53" fmla="*/ 0 w 10035"/>
                <a:gd name="connsiteY1-54" fmla="*/ 12 h 10154"/>
                <a:gd name="connsiteX2-55" fmla="*/ 9895 w 10035"/>
                <a:gd name="connsiteY2-56" fmla="*/ 0 h 10154"/>
                <a:gd name="connsiteX3-57" fmla="*/ 10035 w 10035"/>
                <a:gd name="connsiteY3-58" fmla="*/ 10154 h 10154"/>
                <a:gd name="connsiteX4-59" fmla="*/ 0 w 10035"/>
                <a:gd name="connsiteY4-60" fmla="*/ 10012 h 10154"/>
                <a:gd name="connsiteX0-61" fmla="*/ 0 w 9965"/>
                <a:gd name="connsiteY0-62" fmla="*/ 10012 h 10102"/>
                <a:gd name="connsiteX1-63" fmla="*/ 0 w 9965"/>
                <a:gd name="connsiteY1-64" fmla="*/ 12 h 10102"/>
                <a:gd name="connsiteX2-65" fmla="*/ 9895 w 9965"/>
                <a:gd name="connsiteY2-66" fmla="*/ 0 h 10102"/>
                <a:gd name="connsiteX3-67" fmla="*/ 9965 w 9965"/>
                <a:gd name="connsiteY3-68" fmla="*/ 10102 h 10102"/>
                <a:gd name="connsiteX4-69" fmla="*/ 0 w 9965"/>
                <a:gd name="connsiteY4-70" fmla="*/ 10012 h 10102"/>
                <a:gd name="connsiteX0-71" fmla="*/ 0 w 10000"/>
                <a:gd name="connsiteY0-72" fmla="*/ 9911 h 9922"/>
                <a:gd name="connsiteX1-73" fmla="*/ 0 w 10000"/>
                <a:gd name="connsiteY1-74" fmla="*/ 12 h 9922"/>
                <a:gd name="connsiteX2-75" fmla="*/ 9930 w 10000"/>
                <a:gd name="connsiteY2-76" fmla="*/ 0 h 9922"/>
                <a:gd name="connsiteX3-77" fmla="*/ 10000 w 10000"/>
                <a:gd name="connsiteY3-78" fmla="*/ 9922 h 9922"/>
                <a:gd name="connsiteX4-79" fmla="*/ 0 w 10000"/>
                <a:gd name="connsiteY4-80" fmla="*/ 9911 h 9922"/>
                <a:gd name="connsiteX0-81" fmla="*/ 0 w 10000"/>
                <a:gd name="connsiteY0-82" fmla="*/ 10015 h 10026"/>
                <a:gd name="connsiteX1-83" fmla="*/ 0 w 10000"/>
                <a:gd name="connsiteY1-84" fmla="*/ 38 h 10026"/>
                <a:gd name="connsiteX2-85" fmla="*/ 9965 w 10000"/>
                <a:gd name="connsiteY2-86" fmla="*/ 0 h 10026"/>
                <a:gd name="connsiteX3-87" fmla="*/ 10000 w 10000"/>
                <a:gd name="connsiteY3-88" fmla="*/ 10026 h 10026"/>
                <a:gd name="connsiteX4-89" fmla="*/ 0 w 10000"/>
                <a:gd name="connsiteY4-90" fmla="*/ 10015 h 10026"/>
                <a:gd name="connsiteX0-91" fmla="*/ 9 w 10009"/>
                <a:gd name="connsiteY0-92" fmla="*/ 10015 h 10026"/>
                <a:gd name="connsiteX1-93" fmla="*/ 0 w 10009"/>
                <a:gd name="connsiteY1-94" fmla="*/ 55 h 10026"/>
                <a:gd name="connsiteX2-95" fmla="*/ 9974 w 10009"/>
                <a:gd name="connsiteY2-96" fmla="*/ 0 h 10026"/>
                <a:gd name="connsiteX3-97" fmla="*/ 10009 w 10009"/>
                <a:gd name="connsiteY3-98" fmla="*/ 10026 h 10026"/>
                <a:gd name="connsiteX4-99" fmla="*/ 9 w 10009"/>
                <a:gd name="connsiteY4-100" fmla="*/ 10015 h 10026"/>
                <a:gd name="connsiteX0-101" fmla="*/ 18 w 10018"/>
                <a:gd name="connsiteY0-102" fmla="*/ 10028 h 10039"/>
                <a:gd name="connsiteX1-103" fmla="*/ 0 w 10018"/>
                <a:gd name="connsiteY1-104" fmla="*/ 0 h 10039"/>
                <a:gd name="connsiteX2-105" fmla="*/ 9983 w 10018"/>
                <a:gd name="connsiteY2-106" fmla="*/ 13 h 10039"/>
                <a:gd name="connsiteX3-107" fmla="*/ 10018 w 10018"/>
                <a:gd name="connsiteY3-108" fmla="*/ 10039 h 10039"/>
                <a:gd name="connsiteX4-109" fmla="*/ 18 w 10018"/>
                <a:gd name="connsiteY4-110" fmla="*/ 10028 h 10039"/>
                <a:gd name="connsiteX0-111" fmla="*/ 18 w 10028"/>
                <a:gd name="connsiteY0-112" fmla="*/ 10028 h 10039"/>
                <a:gd name="connsiteX1-113" fmla="*/ 0 w 10028"/>
                <a:gd name="connsiteY1-114" fmla="*/ 0 h 10039"/>
                <a:gd name="connsiteX2-115" fmla="*/ 10026 w 10028"/>
                <a:gd name="connsiteY2-116" fmla="*/ 30 h 10039"/>
                <a:gd name="connsiteX3-117" fmla="*/ 10018 w 10028"/>
                <a:gd name="connsiteY3-118" fmla="*/ 10039 h 10039"/>
                <a:gd name="connsiteX4-119" fmla="*/ 18 w 10028"/>
                <a:gd name="connsiteY4-120" fmla="*/ 10028 h 10039"/>
                <a:gd name="connsiteX0-121" fmla="*/ 18 w 10020"/>
                <a:gd name="connsiteY0-122" fmla="*/ 10032 h 10043"/>
                <a:gd name="connsiteX1-123" fmla="*/ 0 w 10020"/>
                <a:gd name="connsiteY1-124" fmla="*/ 4 h 10043"/>
                <a:gd name="connsiteX2-125" fmla="*/ 10017 w 10020"/>
                <a:gd name="connsiteY2-126" fmla="*/ 0 h 10043"/>
                <a:gd name="connsiteX3-127" fmla="*/ 10018 w 10020"/>
                <a:gd name="connsiteY3-128" fmla="*/ 10043 h 10043"/>
                <a:gd name="connsiteX4-129" fmla="*/ 18 w 10020"/>
                <a:gd name="connsiteY4-130" fmla="*/ 10032 h 100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20" h="10043">
                  <a:moveTo>
                    <a:pt x="18" y="10032"/>
                  </a:moveTo>
                  <a:cubicBezTo>
                    <a:pt x="12" y="6689"/>
                    <a:pt x="6" y="3347"/>
                    <a:pt x="0" y="4"/>
                  </a:cubicBezTo>
                  <a:lnTo>
                    <a:pt x="10017" y="0"/>
                  </a:lnTo>
                  <a:cubicBezTo>
                    <a:pt x="10029" y="2699"/>
                    <a:pt x="10006" y="7344"/>
                    <a:pt x="10018" y="10043"/>
                  </a:cubicBezTo>
                  <a:lnTo>
                    <a:pt x="18" y="1003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71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6701" tIns="845686" rIns="263922" bIns="845687" numCol="1" spcCol="1270" anchor="t" anchorCtr="0">
              <a:noAutofit/>
            </a:bodyPr>
            <a:lstStyle/>
            <a:p>
              <a:pPr marL="0" marR="0" lvl="0" indent="0" algn="l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4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6" name="任意多边形: 形状 69"/>
            <p:cNvSpPr/>
            <p:nvPr>
              <p:custDataLst>
                <p:tags r:id="rId11"/>
              </p:custDataLst>
            </p:nvPr>
          </p:nvSpPr>
          <p:spPr>
            <a:xfrm>
              <a:off x="2324" y="2359"/>
              <a:ext cx="4151" cy="107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-1" fmla="*/ 0 w 10000"/>
                <a:gd name="connsiteY0-2" fmla="*/ 10116 h 10116"/>
                <a:gd name="connsiteX1-3" fmla="*/ 0 w 10000"/>
                <a:gd name="connsiteY1-4" fmla="*/ 116 h 10116"/>
                <a:gd name="connsiteX2-5" fmla="*/ 9965 w 10000"/>
                <a:gd name="connsiteY2-6" fmla="*/ 0 h 10116"/>
                <a:gd name="connsiteX3-7" fmla="*/ 10000 w 10000"/>
                <a:gd name="connsiteY3-8" fmla="*/ 8116 h 10116"/>
                <a:gd name="connsiteX4-9" fmla="*/ 0 w 10000"/>
                <a:gd name="connsiteY4-10" fmla="*/ 10116 h 10116"/>
                <a:gd name="connsiteX0-11" fmla="*/ 0 w 10000"/>
                <a:gd name="connsiteY0-12" fmla="*/ 10038 h 10038"/>
                <a:gd name="connsiteX1-13" fmla="*/ 0 w 10000"/>
                <a:gd name="connsiteY1-14" fmla="*/ 38 h 10038"/>
                <a:gd name="connsiteX2-15" fmla="*/ 9930 w 10000"/>
                <a:gd name="connsiteY2-16" fmla="*/ 0 h 10038"/>
                <a:gd name="connsiteX3-17" fmla="*/ 10000 w 10000"/>
                <a:gd name="connsiteY3-18" fmla="*/ 8038 h 10038"/>
                <a:gd name="connsiteX4-19" fmla="*/ 0 w 10000"/>
                <a:gd name="connsiteY4-20" fmla="*/ 10038 h 10038"/>
                <a:gd name="connsiteX0-21" fmla="*/ 0 w 10000"/>
                <a:gd name="connsiteY0-22" fmla="*/ 10000 h 10000"/>
                <a:gd name="connsiteX1-23" fmla="*/ 0 w 10000"/>
                <a:gd name="connsiteY1-24" fmla="*/ 0 h 10000"/>
                <a:gd name="connsiteX2-25" fmla="*/ 9930 w 10000"/>
                <a:gd name="connsiteY2-26" fmla="*/ 40 h 10000"/>
                <a:gd name="connsiteX3-27" fmla="*/ 10000 w 10000"/>
                <a:gd name="connsiteY3-28" fmla="*/ 8000 h 10000"/>
                <a:gd name="connsiteX4-29" fmla="*/ 0 w 10000"/>
                <a:gd name="connsiteY4-30" fmla="*/ 10000 h 10000"/>
                <a:gd name="connsiteX0-31" fmla="*/ 0 w 10000"/>
                <a:gd name="connsiteY0-32" fmla="*/ 10012 h 10012"/>
                <a:gd name="connsiteX1-33" fmla="*/ 0 w 10000"/>
                <a:gd name="connsiteY1-34" fmla="*/ 12 h 10012"/>
                <a:gd name="connsiteX2-35" fmla="*/ 9895 w 10000"/>
                <a:gd name="connsiteY2-36" fmla="*/ 0 h 10012"/>
                <a:gd name="connsiteX3-37" fmla="*/ 10000 w 10000"/>
                <a:gd name="connsiteY3-38" fmla="*/ 8012 h 10012"/>
                <a:gd name="connsiteX4-39" fmla="*/ 0 w 10000"/>
                <a:gd name="connsiteY4-40" fmla="*/ 10012 h 10012"/>
                <a:gd name="connsiteX0-41" fmla="*/ 0 w 10035"/>
                <a:gd name="connsiteY0-42" fmla="*/ 10012 h 10154"/>
                <a:gd name="connsiteX1-43" fmla="*/ 0 w 10035"/>
                <a:gd name="connsiteY1-44" fmla="*/ 12 h 10154"/>
                <a:gd name="connsiteX2-45" fmla="*/ 9895 w 10035"/>
                <a:gd name="connsiteY2-46" fmla="*/ 0 h 10154"/>
                <a:gd name="connsiteX3-47" fmla="*/ 10035 w 10035"/>
                <a:gd name="connsiteY3-48" fmla="*/ 10154 h 10154"/>
                <a:gd name="connsiteX4-49" fmla="*/ 0 w 10035"/>
                <a:gd name="connsiteY4-50" fmla="*/ 10012 h 10154"/>
                <a:gd name="connsiteX0-51" fmla="*/ 0 w 10035"/>
                <a:gd name="connsiteY0-52" fmla="*/ 10012 h 10154"/>
                <a:gd name="connsiteX1-53" fmla="*/ 0 w 10035"/>
                <a:gd name="connsiteY1-54" fmla="*/ 12 h 10154"/>
                <a:gd name="connsiteX2-55" fmla="*/ 9895 w 10035"/>
                <a:gd name="connsiteY2-56" fmla="*/ 0 h 10154"/>
                <a:gd name="connsiteX3-57" fmla="*/ 10035 w 10035"/>
                <a:gd name="connsiteY3-58" fmla="*/ 10154 h 10154"/>
                <a:gd name="connsiteX4-59" fmla="*/ 0 w 10035"/>
                <a:gd name="connsiteY4-60" fmla="*/ 10012 h 10154"/>
                <a:gd name="connsiteX0-61" fmla="*/ 0 w 9965"/>
                <a:gd name="connsiteY0-62" fmla="*/ 10012 h 10102"/>
                <a:gd name="connsiteX1-63" fmla="*/ 0 w 9965"/>
                <a:gd name="connsiteY1-64" fmla="*/ 12 h 10102"/>
                <a:gd name="connsiteX2-65" fmla="*/ 9895 w 9965"/>
                <a:gd name="connsiteY2-66" fmla="*/ 0 h 10102"/>
                <a:gd name="connsiteX3-67" fmla="*/ 9965 w 9965"/>
                <a:gd name="connsiteY3-68" fmla="*/ 10102 h 10102"/>
                <a:gd name="connsiteX4-69" fmla="*/ 0 w 9965"/>
                <a:gd name="connsiteY4-70" fmla="*/ 10012 h 10102"/>
                <a:gd name="connsiteX0-71" fmla="*/ 0 w 10000"/>
                <a:gd name="connsiteY0-72" fmla="*/ 9911 h 9922"/>
                <a:gd name="connsiteX1-73" fmla="*/ 0 w 10000"/>
                <a:gd name="connsiteY1-74" fmla="*/ 12 h 9922"/>
                <a:gd name="connsiteX2-75" fmla="*/ 9930 w 10000"/>
                <a:gd name="connsiteY2-76" fmla="*/ 0 h 9922"/>
                <a:gd name="connsiteX3-77" fmla="*/ 10000 w 10000"/>
                <a:gd name="connsiteY3-78" fmla="*/ 9922 h 9922"/>
                <a:gd name="connsiteX4-79" fmla="*/ 0 w 10000"/>
                <a:gd name="connsiteY4-80" fmla="*/ 9911 h 9922"/>
                <a:gd name="connsiteX0-81" fmla="*/ 0 w 10000"/>
                <a:gd name="connsiteY0-82" fmla="*/ 10015 h 10026"/>
                <a:gd name="connsiteX1-83" fmla="*/ 0 w 10000"/>
                <a:gd name="connsiteY1-84" fmla="*/ 38 h 10026"/>
                <a:gd name="connsiteX2-85" fmla="*/ 9965 w 10000"/>
                <a:gd name="connsiteY2-86" fmla="*/ 0 h 10026"/>
                <a:gd name="connsiteX3-87" fmla="*/ 10000 w 10000"/>
                <a:gd name="connsiteY3-88" fmla="*/ 10026 h 10026"/>
                <a:gd name="connsiteX4-89" fmla="*/ 0 w 10000"/>
                <a:gd name="connsiteY4-90" fmla="*/ 10015 h 100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26">
                  <a:moveTo>
                    <a:pt x="0" y="10015"/>
                  </a:moveTo>
                  <a:lnTo>
                    <a:pt x="0" y="38"/>
                  </a:lnTo>
                  <a:lnTo>
                    <a:pt x="9965" y="0"/>
                  </a:lnTo>
                  <a:cubicBezTo>
                    <a:pt x="9977" y="2699"/>
                    <a:pt x="9988" y="7327"/>
                    <a:pt x="10000" y="10026"/>
                  </a:cubicBezTo>
                  <a:lnTo>
                    <a:pt x="0" y="1001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6701" tIns="845686" rIns="263922" bIns="845687" numCol="1" spcCol="1270" anchor="t" anchorCtr="0">
              <a:noAutofit/>
            </a:bodyPr>
            <a:lstStyle/>
            <a:p>
              <a:pPr marL="0" marR="0" lvl="0" indent="0" algn="l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4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2127" y="2533"/>
              <a:ext cx="4593" cy="7052"/>
              <a:chOff x="1350812" y="1842034"/>
              <a:chExt cx="2916555" cy="4478020"/>
            </a:xfrm>
          </p:grpSpPr>
          <p:sp>
            <p:nvSpPr>
              <p:cNvPr id="58" name="文本框 5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084559" y="1842034"/>
                <a:ext cx="1377406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b="1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缓存机制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</p:txBody>
          </p:sp>
          <p:sp>
            <p:nvSpPr>
              <p:cNvPr id="59" name="文本框 5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350812" y="2709444"/>
                <a:ext cx="2916555" cy="3610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目的：引入缓存机制来提升大规模频繁操作时的速度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实现：我们维护了两个HashMap来分别存储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table name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与主region ip和副region ip之间的映射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1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）能够在创表时根据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master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返回的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region ip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增添键值对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2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）在某一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region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失效时重新和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master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进行通信获取新的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region ip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，更新键值对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3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）在进行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drop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操作时删除键值对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+mn-ea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7699375" y="1390015"/>
            <a:ext cx="3884930" cy="5004435"/>
            <a:chOff x="1790" y="2190"/>
            <a:chExt cx="5227" cy="7880"/>
          </a:xfrm>
        </p:grpSpPr>
        <p:sp>
          <p:nvSpPr>
            <p:cNvPr id="63" name="任意多边形: 形状 29"/>
            <p:cNvSpPr/>
            <p:nvPr>
              <p:custDataLst>
                <p:tags r:id="rId6"/>
              </p:custDataLst>
            </p:nvPr>
          </p:nvSpPr>
          <p:spPr>
            <a:xfrm>
              <a:off x="1790" y="2190"/>
              <a:ext cx="5227" cy="788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-1" fmla="*/ 0 w 10000"/>
                <a:gd name="connsiteY0-2" fmla="*/ 10116 h 10116"/>
                <a:gd name="connsiteX1-3" fmla="*/ 0 w 10000"/>
                <a:gd name="connsiteY1-4" fmla="*/ 116 h 10116"/>
                <a:gd name="connsiteX2-5" fmla="*/ 9965 w 10000"/>
                <a:gd name="connsiteY2-6" fmla="*/ 0 h 10116"/>
                <a:gd name="connsiteX3-7" fmla="*/ 10000 w 10000"/>
                <a:gd name="connsiteY3-8" fmla="*/ 8116 h 10116"/>
                <a:gd name="connsiteX4-9" fmla="*/ 0 w 10000"/>
                <a:gd name="connsiteY4-10" fmla="*/ 10116 h 10116"/>
                <a:gd name="connsiteX0-11" fmla="*/ 0 w 10000"/>
                <a:gd name="connsiteY0-12" fmla="*/ 10038 h 10038"/>
                <a:gd name="connsiteX1-13" fmla="*/ 0 w 10000"/>
                <a:gd name="connsiteY1-14" fmla="*/ 38 h 10038"/>
                <a:gd name="connsiteX2-15" fmla="*/ 9930 w 10000"/>
                <a:gd name="connsiteY2-16" fmla="*/ 0 h 10038"/>
                <a:gd name="connsiteX3-17" fmla="*/ 10000 w 10000"/>
                <a:gd name="connsiteY3-18" fmla="*/ 8038 h 10038"/>
                <a:gd name="connsiteX4-19" fmla="*/ 0 w 10000"/>
                <a:gd name="connsiteY4-20" fmla="*/ 10038 h 10038"/>
                <a:gd name="connsiteX0-21" fmla="*/ 0 w 10000"/>
                <a:gd name="connsiteY0-22" fmla="*/ 10000 h 10000"/>
                <a:gd name="connsiteX1-23" fmla="*/ 0 w 10000"/>
                <a:gd name="connsiteY1-24" fmla="*/ 0 h 10000"/>
                <a:gd name="connsiteX2-25" fmla="*/ 9930 w 10000"/>
                <a:gd name="connsiteY2-26" fmla="*/ 40 h 10000"/>
                <a:gd name="connsiteX3-27" fmla="*/ 10000 w 10000"/>
                <a:gd name="connsiteY3-28" fmla="*/ 8000 h 10000"/>
                <a:gd name="connsiteX4-29" fmla="*/ 0 w 10000"/>
                <a:gd name="connsiteY4-30" fmla="*/ 10000 h 10000"/>
                <a:gd name="connsiteX0-31" fmla="*/ 0 w 10000"/>
                <a:gd name="connsiteY0-32" fmla="*/ 10012 h 10012"/>
                <a:gd name="connsiteX1-33" fmla="*/ 0 w 10000"/>
                <a:gd name="connsiteY1-34" fmla="*/ 12 h 10012"/>
                <a:gd name="connsiteX2-35" fmla="*/ 9895 w 10000"/>
                <a:gd name="connsiteY2-36" fmla="*/ 0 h 10012"/>
                <a:gd name="connsiteX3-37" fmla="*/ 10000 w 10000"/>
                <a:gd name="connsiteY3-38" fmla="*/ 8012 h 10012"/>
                <a:gd name="connsiteX4-39" fmla="*/ 0 w 10000"/>
                <a:gd name="connsiteY4-40" fmla="*/ 10012 h 10012"/>
                <a:gd name="connsiteX0-41" fmla="*/ 0 w 10035"/>
                <a:gd name="connsiteY0-42" fmla="*/ 10012 h 10154"/>
                <a:gd name="connsiteX1-43" fmla="*/ 0 w 10035"/>
                <a:gd name="connsiteY1-44" fmla="*/ 12 h 10154"/>
                <a:gd name="connsiteX2-45" fmla="*/ 9895 w 10035"/>
                <a:gd name="connsiteY2-46" fmla="*/ 0 h 10154"/>
                <a:gd name="connsiteX3-47" fmla="*/ 10035 w 10035"/>
                <a:gd name="connsiteY3-48" fmla="*/ 10154 h 10154"/>
                <a:gd name="connsiteX4-49" fmla="*/ 0 w 10035"/>
                <a:gd name="connsiteY4-50" fmla="*/ 10012 h 10154"/>
                <a:gd name="connsiteX0-51" fmla="*/ 0 w 10035"/>
                <a:gd name="connsiteY0-52" fmla="*/ 10012 h 10154"/>
                <a:gd name="connsiteX1-53" fmla="*/ 0 w 10035"/>
                <a:gd name="connsiteY1-54" fmla="*/ 12 h 10154"/>
                <a:gd name="connsiteX2-55" fmla="*/ 9895 w 10035"/>
                <a:gd name="connsiteY2-56" fmla="*/ 0 h 10154"/>
                <a:gd name="connsiteX3-57" fmla="*/ 10035 w 10035"/>
                <a:gd name="connsiteY3-58" fmla="*/ 10154 h 10154"/>
                <a:gd name="connsiteX4-59" fmla="*/ 0 w 10035"/>
                <a:gd name="connsiteY4-60" fmla="*/ 10012 h 10154"/>
                <a:gd name="connsiteX0-61" fmla="*/ 0 w 9965"/>
                <a:gd name="connsiteY0-62" fmla="*/ 10012 h 10102"/>
                <a:gd name="connsiteX1-63" fmla="*/ 0 w 9965"/>
                <a:gd name="connsiteY1-64" fmla="*/ 12 h 10102"/>
                <a:gd name="connsiteX2-65" fmla="*/ 9895 w 9965"/>
                <a:gd name="connsiteY2-66" fmla="*/ 0 h 10102"/>
                <a:gd name="connsiteX3-67" fmla="*/ 9965 w 9965"/>
                <a:gd name="connsiteY3-68" fmla="*/ 10102 h 10102"/>
                <a:gd name="connsiteX4-69" fmla="*/ 0 w 9965"/>
                <a:gd name="connsiteY4-70" fmla="*/ 10012 h 10102"/>
                <a:gd name="connsiteX0-71" fmla="*/ 0 w 10000"/>
                <a:gd name="connsiteY0-72" fmla="*/ 9911 h 9922"/>
                <a:gd name="connsiteX1-73" fmla="*/ 0 w 10000"/>
                <a:gd name="connsiteY1-74" fmla="*/ 12 h 9922"/>
                <a:gd name="connsiteX2-75" fmla="*/ 9930 w 10000"/>
                <a:gd name="connsiteY2-76" fmla="*/ 0 h 9922"/>
                <a:gd name="connsiteX3-77" fmla="*/ 10000 w 10000"/>
                <a:gd name="connsiteY3-78" fmla="*/ 9922 h 9922"/>
                <a:gd name="connsiteX4-79" fmla="*/ 0 w 10000"/>
                <a:gd name="connsiteY4-80" fmla="*/ 9911 h 9922"/>
                <a:gd name="connsiteX0-81" fmla="*/ 0 w 10000"/>
                <a:gd name="connsiteY0-82" fmla="*/ 10015 h 10026"/>
                <a:gd name="connsiteX1-83" fmla="*/ 0 w 10000"/>
                <a:gd name="connsiteY1-84" fmla="*/ 38 h 10026"/>
                <a:gd name="connsiteX2-85" fmla="*/ 9965 w 10000"/>
                <a:gd name="connsiteY2-86" fmla="*/ 0 h 10026"/>
                <a:gd name="connsiteX3-87" fmla="*/ 10000 w 10000"/>
                <a:gd name="connsiteY3-88" fmla="*/ 10026 h 10026"/>
                <a:gd name="connsiteX4-89" fmla="*/ 0 w 10000"/>
                <a:gd name="connsiteY4-90" fmla="*/ 10015 h 10026"/>
                <a:gd name="connsiteX0-91" fmla="*/ 9 w 10009"/>
                <a:gd name="connsiteY0-92" fmla="*/ 10015 h 10026"/>
                <a:gd name="connsiteX1-93" fmla="*/ 0 w 10009"/>
                <a:gd name="connsiteY1-94" fmla="*/ 55 h 10026"/>
                <a:gd name="connsiteX2-95" fmla="*/ 9974 w 10009"/>
                <a:gd name="connsiteY2-96" fmla="*/ 0 h 10026"/>
                <a:gd name="connsiteX3-97" fmla="*/ 10009 w 10009"/>
                <a:gd name="connsiteY3-98" fmla="*/ 10026 h 10026"/>
                <a:gd name="connsiteX4-99" fmla="*/ 9 w 10009"/>
                <a:gd name="connsiteY4-100" fmla="*/ 10015 h 10026"/>
                <a:gd name="connsiteX0-101" fmla="*/ 18 w 10018"/>
                <a:gd name="connsiteY0-102" fmla="*/ 10028 h 10039"/>
                <a:gd name="connsiteX1-103" fmla="*/ 0 w 10018"/>
                <a:gd name="connsiteY1-104" fmla="*/ 0 h 10039"/>
                <a:gd name="connsiteX2-105" fmla="*/ 9983 w 10018"/>
                <a:gd name="connsiteY2-106" fmla="*/ 13 h 10039"/>
                <a:gd name="connsiteX3-107" fmla="*/ 10018 w 10018"/>
                <a:gd name="connsiteY3-108" fmla="*/ 10039 h 10039"/>
                <a:gd name="connsiteX4-109" fmla="*/ 18 w 10018"/>
                <a:gd name="connsiteY4-110" fmla="*/ 10028 h 10039"/>
                <a:gd name="connsiteX0-111" fmla="*/ 18 w 10028"/>
                <a:gd name="connsiteY0-112" fmla="*/ 10028 h 10039"/>
                <a:gd name="connsiteX1-113" fmla="*/ 0 w 10028"/>
                <a:gd name="connsiteY1-114" fmla="*/ 0 h 10039"/>
                <a:gd name="connsiteX2-115" fmla="*/ 10026 w 10028"/>
                <a:gd name="connsiteY2-116" fmla="*/ 30 h 10039"/>
                <a:gd name="connsiteX3-117" fmla="*/ 10018 w 10028"/>
                <a:gd name="connsiteY3-118" fmla="*/ 10039 h 10039"/>
                <a:gd name="connsiteX4-119" fmla="*/ 18 w 10028"/>
                <a:gd name="connsiteY4-120" fmla="*/ 10028 h 10039"/>
                <a:gd name="connsiteX0-121" fmla="*/ 18 w 10020"/>
                <a:gd name="connsiteY0-122" fmla="*/ 10032 h 10043"/>
                <a:gd name="connsiteX1-123" fmla="*/ 0 w 10020"/>
                <a:gd name="connsiteY1-124" fmla="*/ 4 h 10043"/>
                <a:gd name="connsiteX2-125" fmla="*/ 10017 w 10020"/>
                <a:gd name="connsiteY2-126" fmla="*/ 0 h 10043"/>
                <a:gd name="connsiteX3-127" fmla="*/ 10018 w 10020"/>
                <a:gd name="connsiteY3-128" fmla="*/ 10043 h 10043"/>
                <a:gd name="connsiteX4-129" fmla="*/ 18 w 10020"/>
                <a:gd name="connsiteY4-130" fmla="*/ 10032 h 100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20" h="10043">
                  <a:moveTo>
                    <a:pt x="18" y="10032"/>
                  </a:moveTo>
                  <a:cubicBezTo>
                    <a:pt x="12" y="6689"/>
                    <a:pt x="6" y="3347"/>
                    <a:pt x="0" y="4"/>
                  </a:cubicBezTo>
                  <a:lnTo>
                    <a:pt x="10017" y="0"/>
                  </a:lnTo>
                  <a:cubicBezTo>
                    <a:pt x="10029" y="2699"/>
                    <a:pt x="10006" y="7344"/>
                    <a:pt x="10018" y="10043"/>
                  </a:cubicBezTo>
                  <a:lnTo>
                    <a:pt x="18" y="1003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71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6701" tIns="845686" rIns="263922" bIns="845687" numCol="1" spcCol="1270" anchor="t" anchorCtr="0">
              <a:noAutofit/>
            </a:bodyPr>
            <a:lstStyle/>
            <a:p>
              <a:pPr marL="0" marR="0" lvl="0" indent="0" algn="l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4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4" name="任意多边形: 形状 69"/>
            <p:cNvSpPr/>
            <p:nvPr>
              <p:custDataLst>
                <p:tags r:id="rId7"/>
              </p:custDataLst>
            </p:nvPr>
          </p:nvSpPr>
          <p:spPr>
            <a:xfrm>
              <a:off x="2486" y="2359"/>
              <a:ext cx="3721" cy="107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-1" fmla="*/ 0 w 10000"/>
                <a:gd name="connsiteY0-2" fmla="*/ 10116 h 10116"/>
                <a:gd name="connsiteX1-3" fmla="*/ 0 w 10000"/>
                <a:gd name="connsiteY1-4" fmla="*/ 116 h 10116"/>
                <a:gd name="connsiteX2-5" fmla="*/ 9965 w 10000"/>
                <a:gd name="connsiteY2-6" fmla="*/ 0 h 10116"/>
                <a:gd name="connsiteX3-7" fmla="*/ 10000 w 10000"/>
                <a:gd name="connsiteY3-8" fmla="*/ 8116 h 10116"/>
                <a:gd name="connsiteX4-9" fmla="*/ 0 w 10000"/>
                <a:gd name="connsiteY4-10" fmla="*/ 10116 h 10116"/>
                <a:gd name="connsiteX0-11" fmla="*/ 0 w 10000"/>
                <a:gd name="connsiteY0-12" fmla="*/ 10038 h 10038"/>
                <a:gd name="connsiteX1-13" fmla="*/ 0 w 10000"/>
                <a:gd name="connsiteY1-14" fmla="*/ 38 h 10038"/>
                <a:gd name="connsiteX2-15" fmla="*/ 9930 w 10000"/>
                <a:gd name="connsiteY2-16" fmla="*/ 0 h 10038"/>
                <a:gd name="connsiteX3-17" fmla="*/ 10000 w 10000"/>
                <a:gd name="connsiteY3-18" fmla="*/ 8038 h 10038"/>
                <a:gd name="connsiteX4-19" fmla="*/ 0 w 10000"/>
                <a:gd name="connsiteY4-20" fmla="*/ 10038 h 10038"/>
                <a:gd name="connsiteX0-21" fmla="*/ 0 w 10000"/>
                <a:gd name="connsiteY0-22" fmla="*/ 10000 h 10000"/>
                <a:gd name="connsiteX1-23" fmla="*/ 0 w 10000"/>
                <a:gd name="connsiteY1-24" fmla="*/ 0 h 10000"/>
                <a:gd name="connsiteX2-25" fmla="*/ 9930 w 10000"/>
                <a:gd name="connsiteY2-26" fmla="*/ 40 h 10000"/>
                <a:gd name="connsiteX3-27" fmla="*/ 10000 w 10000"/>
                <a:gd name="connsiteY3-28" fmla="*/ 8000 h 10000"/>
                <a:gd name="connsiteX4-29" fmla="*/ 0 w 10000"/>
                <a:gd name="connsiteY4-30" fmla="*/ 10000 h 10000"/>
                <a:gd name="connsiteX0-31" fmla="*/ 0 w 10000"/>
                <a:gd name="connsiteY0-32" fmla="*/ 10012 h 10012"/>
                <a:gd name="connsiteX1-33" fmla="*/ 0 w 10000"/>
                <a:gd name="connsiteY1-34" fmla="*/ 12 h 10012"/>
                <a:gd name="connsiteX2-35" fmla="*/ 9895 w 10000"/>
                <a:gd name="connsiteY2-36" fmla="*/ 0 h 10012"/>
                <a:gd name="connsiteX3-37" fmla="*/ 10000 w 10000"/>
                <a:gd name="connsiteY3-38" fmla="*/ 8012 h 10012"/>
                <a:gd name="connsiteX4-39" fmla="*/ 0 w 10000"/>
                <a:gd name="connsiteY4-40" fmla="*/ 10012 h 10012"/>
                <a:gd name="connsiteX0-41" fmla="*/ 0 w 10035"/>
                <a:gd name="connsiteY0-42" fmla="*/ 10012 h 10154"/>
                <a:gd name="connsiteX1-43" fmla="*/ 0 w 10035"/>
                <a:gd name="connsiteY1-44" fmla="*/ 12 h 10154"/>
                <a:gd name="connsiteX2-45" fmla="*/ 9895 w 10035"/>
                <a:gd name="connsiteY2-46" fmla="*/ 0 h 10154"/>
                <a:gd name="connsiteX3-47" fmla="*/ 10035 w 10035"/>
                <a:gd name="connsiteY3-48" fmla="*/ 10154 h 10154"/>
                <a:gd name="connsiteX4-49" fmla="*/ 0 w 10035"/>
                <a:gd name="connsiteY4-50" fmla="*/ 10012 h 10154"/>
                <a:gd name="connsiteX0-51" fmla="*/ 0 w 10035"/>
                <a:gd name="connsiteY0-52" fmla="*/ 10012 h 10154"/>
                <a:gd name="connsiteX1-53" fmla="*/ 0 w 10035"/>
                <a:gd name="connsiteY1-54" fmla="*/ 12 h 10154"/>
                <a:gd name="connsiteX2-55" fmla="*/ 9895 w 10035"/>
                <a:gd name="connsiteY2-56" fmla="*/ 0 h 10154"/>
                <a:gd name="connsiteX3-57" fmla="*/ 10035 w 10035"/>
                <a:gd name="connsiteY3-58" fmla="*/ 10154 h 10154"/>
                <a:gd name="connsiteX4-59" fmla="*/ 0 w 10035"/>
                <a:gd name="connsiteY4-60" fmla="*/ 10012 h 10154"/>
                <a:gd name="connsiteX0-61" fmla="*/ 0 w 9965"/>
                <a:gd name="connsiteY0-62" fmla="*/ 10012 h 10102"/>
                <a:gd name="connsiteX1-63" fmla="*/ 0 w 9965"/>
                <a:gd name="connsiteY1-64" fmla="*/ 12 h 10102"/>
                <a:gd name="connsiteX2-65" fmla="*/ 9895 w 9965"/>
                <a:gd name="connsiteY2-66" fmla="*/ 0 h 10102"/>
                <a:gd name="connsiteX3-67" fmla="*/ 9965 w 9965"/>
                <a:gd name="connsiteY3-68" fmla="*/ 10102 h 10102"/>
                <a:gd name="connsiteX4-69" fmla="*/ 0 w 9965"/>
                <a:gd name="connsiteY4-70" fmla="*/ 10012 h 10102"/>
                <a:gd name="connsiteX0-71" fmla="*/ 0 w 10000"/>
                <a:gd name="connsiteY0-72" fmla="*/ 9911 h 9922"/>
                <a:gd name="connsiteX1-73" fmla="*/ 0 w 10000"/>
                <a:gd name="connsiteY1-74" fmla="*/ 12 h 9922"/>
                <a:gd name="connsiteX2-75" fmla="*/ 9930 w 10000"/>
                <a:gd name="connsiteY2-76" fmla="*/ 0 h 9922"/>
                <a:gd name="connsiteX3-77" fmla="*/ 10000 w 10000"/>
                <a:gd name="connsiteY3-78" fmla="*/ 9922 h 9922"/>
                <a:gd name="connsiteX4-79" fmla="*/ 0 w 10000"/>
                <a:gd name="connsiteY4-80" fmla="*/ 9911 h 9922"/>
                <a:gd name="connsiteX0-81" fmla="*/ 0 w 10000"/>
                <a:gd name="connsiteY0-82" fmla="*/ 10015 h 10026"/>
                <a:gd name="connsiteX1-83" fmla="*/ 0 w 10000"/>
                <a:gd name="connsiteY1-84" fmla="*/ 38 h 10026"/>
                <a:gd name="connsiteX2-85" fmla="*/ 9965 w 10000"/>
                <a:gd name="connsiteY2-86" fmla="*/ 0 h 10026"/>
                <a:gd name="connsiteX3-87" fmla="*/ 10000 w 10000"/>
                <a:gd name="connsiteY3-88" fmla="*/ 10026 h 10026"/>
                <a:gd name="connsiteX4-89" fmla="*/ 0 w 10000"/>
                <a:gd name="connsiteY4-90" fmla="*/ 10015 h 100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26">
                  <a:moveTo>
                    <a:pt x="0" y="10015"/>
                  </a:moveTo>
                  <a:lnTo>
                    <a:pt x="0" y="38"/>
                  </a:lnTo>
                  <a:lnTo>
                    <a:pt x="9965" y="0"/>
                  </a:lnTo>
                  <a:cubicBezTo>
                    <a:pt x="9977" y="2699"/>
                    <a:pt x="9988" y="7327"/>
                    <a:pt x="10000" y="10026"/>
                  </a:cubicBezTo>
                  <a:lnTo>
                    <a:pt x="0" y="1001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6701" tIns="845686" rIns="263922" bIns="845687" numCol="1" spcCol="1270" anchor="t" anchorCtr="0">
              <a:noAutofit/>
            </a:bodyPr>
            <a:lstStyle/>
            <a:p>
              <a:pPr marL="0" marR="0" lvl="0" indent="0" algn="l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4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  <a:p>
              <a:pPr marL="285750" marR="0" lvl="1" indent="-285750" algn="l" defTabSz="1466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2127" y="2535"/>
              <a:ext cx="4593" cy="7049"/>
              <a:chOff x="1350812" y="1843304"/>
              <a:chExt cx="2916555" cy="4476292"/>
            </a:xfrm>
          </p:grpSpPr>
          <p:sp>
            <p:nvSpPr>
              <p:cNvPr id="66" name="文本框 6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980880" y="1843304"/>
                <a:ext cx="1402080" cy="46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b="1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通信选择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文本框 6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350812" y="2709444"/>
                <a:ext cx="2916555" cy="3610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1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）根据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table name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是否有缓存选择连接master或者直接连接region。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2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）在连接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region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时根据对应的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operation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选择只连接主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ip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还是主副都连接。当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operation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为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select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时，由于不需要对表进行更改，只需要连接主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region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；否则，主副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region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都需要建立连接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3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）当和某一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region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建立连接失败时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(region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挂掉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)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，重新和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master</a:t>
                </a:r>
                <a:r>
                  <a:rPr lang="zh-CN" altLang="en-US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通信，获取新的</a:t>
                </a:r>
                <a:r>
                  <a:rPr lang="en-US" altLang="zh-CN" sz="1600" b="1" noProof="0" dirty="0">
                    <a:ln>
                      <a:noFill/>
                    </a:ln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region ip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Master</a:t>
            </a:r>
            <a:r>
              <a:rPr kumimoji="0" 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模块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负责人：赵伊蕾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熊明天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4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66445" y="1546860"/>
            <a:ext cx="10527030" cy="4943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4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本框 25" descr="7b0a202020202262756c6c6574223a20227b5c2263617465676f727949645c223a31303032352c5c2274656d706c61746549645c223a32303233313337317d220a7d0a"/>
          <p:cNvSpPr txBox="1"/>
          <p:nvPr/>
        </p:nvSpPr>
        <p:spPr>
          <a:xfrm>
            <a:off x="642620" y="2155825"/>
            <a:ext cx="4773930" cy="3187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 lang="zh-CN"/>
              <a:t>建立与</a:t>
            </a:r>
            <a:r>
              <a:rPr lang="en-US" altLang="zh-CN"/>
              <a:t>Zookeeper</a:t>
            </a:r>
            <a:r>
              <a:rPr lang="zh-CN" altLang="en-US"/>
              <a:t>的连接，实现集群管理</a:t>
            </a:r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 lang="zh-CN" altLang="en-US">
                <a:sym typeface="+mn-ea"/>
              </a:rPr>
              <a:t>建立</a:t>
            </a:r>
            <a:r>
              <a:rPr lang="en-US" altLang="zh-CN">
                <a:sym typeface="+mn-ea"/>
              </a:rPr>
              <a:t>client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region</a:t>
            </a:r>
            <a:r>
              <a:rPr lang="zh-CN" altLang="en-US">
                <a:sym typeface="+mn-ea"/>
              </a:rPr>
              <a:t>的通信，实现客户端查询返回</a:t>
            </a:r>
            <a:r>
              <a:rPr lang="en-US" altLang="zh-CN">
                <a:sym typeface="+mn-ea"/>
              </a:rPr>
              <a:t>region ip</a:t>
            </a:r>
            <a:endParaRPr lang="zh-CN" altLang="en-US"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 lang="zh-CN" altLang="en-US"/>
              <a:t>维护</a:t>
            </a:r>
            <a:r>
              <a:rPr lang="en-US" altLang="zh-CN"/>
              <a:t>region</a:t>
            </a:r>
            <a:r>
              <a:rPr lang="zh-CN" altLang="en-US"/>
              <a:t>列表以及对应</a:t>
            </a:r>
            <a:r>
              <a:rPr lang="en-US" altLang="zh-CN"/>
              <a:t>ip</a:t>
            </a:r>
            <a:r>
              <a:rPr lang="zh-CN" altLang="en-US"/>
              <a:t>、储存表的相关信息，实现副本管理与容错容灾</a:t>
            </a:r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 lang="zh-CN"/>
              <a:t>创建表时选择储存表最少的两个主副从节点备份，当检测到从节点挂了，选出一个储存表最少的从节点，实现负载均衡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Master</a:t>
            </a:r>
            <a:r>
              <a:rPr kumimoji="0" 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模块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负责人：赵伊蕾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熊明天</a:t>
            </a:r>
          </a:p>
        </p:txBody>
      </p:sp>
      <p:pic>
        <p:nvPicPr>
          <p:cNvPr id="3" name="图片 -2147482602" descr="IMG_2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808028" y="1672590"/>
            <a:ext cx="5629275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cxnSp>
        <p:nvCxnSpPr>
          <p:cNvPr id="16" name="直接连接符 15"/>
          <p:cNvCxnSpPr/>
          <p:nvPr>
            <p:custDataLst>
              <p:tags r:id="rId3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10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1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12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13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80010" y="744593"/>
            <a:ext cx="513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Master</a:t>
            </a:r>
            <a:r>
              <a:rPr lang="zh-CN" altLang="en-US" sz="28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 三大通信模块</a:t>
            </a:r>
            <a:endParaRPr kumimoji="0" lang="zh-CN" altLang="en-US" sz="2800" b="0" i="0" kern="1200" cap="none" spc="0" normalizeH="0" baseline="0" noProof="0" dirty="0">
              <a:solidFill>
                <a:srgbClr val="003F87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-514354" y="1282215"/>
            <a:ext cx="4943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Zookeeper</a:t>
            </a:r>
            <a:r>
              <a:rPr lang="zh-CN" altLang="en-US" sz="28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连接</a:t>
            </a:r>
            <a:endParaRPr kumimoji="0" lang="zh-CN" altLang="en-US" sz="2800" b="0" i="0" kern="1200" cap="none" spc="0" normalizeH="0" baseline="0" noProof="0" dirty="0">
              <a:solidFill>
                <a:srgbClr val="003F87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1097586" y="1962365"/>
            <a:ext cx="10141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 err="1">
                <a:latin typeface="微软雅黑" panose="020B0503020204020204" charset="-122"/>
                <a:ea typeface="微软雅黑" panose="020B0503020204020204" charset="-122"/>
                <a:cs typeface="+mn-cs"/>
              </a:rPr>
              <a:t>ZooKeeper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集群内各个服务器注册的节点路径：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"/</a:t>
            </a:r>
            <a:r>
              <a:rPr kumimoji="0" lang="en-US" altLang="zh-CN" sz="2000" b="0" i="0" kern="1200" cap="none" spc="0" normalizeH="0" baseline="0" noProof="0" dirty="0" err="1">
                <a:latin typeface="微软雅黑" panose="020B0503020204020204" charset="-122"/>
                <a:ea typeface="微软雅黑" panose="020B0503020204020204" charset="-122"/>
                <a:cs typeface="+mn-cs"/>
              </a:rPr>
              <a:t>db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“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 err="1">
                <a:latin typeface="微软雅黑" panose="020B0503020204020204" charset="-122"/>
                <a:ea typeface="微软雅黑" panose="020B0503020204020204" charset="-122"/>
                <a:cs typeface="+mn-cs"/>
              </a:rPr>
              <a:t>ZooKeeper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集群内各个服务器注册自身信息的节点名前缀：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"Region_"</a:t>
            </a:r>
            <a:endParaRPr kumimoji="0" lang="zh-CN" altLang="en-US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6" name="文本框 35"/>
          <p:cNvSpPr txBox="1"/>
          <p:nvPr>
            <p:custDataLst>
              <p:tags r:id="rId7"/>
            </p:custDataLst>
          </p:nvPr>
        </p:nvSpPr>
        <p:spPr>
          <a:xfrm>
            <a:off x="1097586" y="2933207"/>
            <a:ext cx="10141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过程：</a:t>
            </a:r>
            <a:endParaRPr kumimoji="0" lang="en-US" altLang="zh-CN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、开启主连接，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Master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相当于一个</a:t>
            </a:r>
            <a:r>
              <a:rPr kumimoji="0" lang="en-US" altLang="zh-CN" sz="2000" b="0" i="0" kern="1200" cap="none" spc="0" normalizeH="0" baseline="0" noProof="0" dirty="0" err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CuratorFramework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类型的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client</a:t>
            </a:r>
            <a:endParaRPr kumimoji="0" lang="zh-CN" altLang="en-US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、创建服务器主目录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、开始监听服务器目录，如果有节点的变化，则处理相应事件</a:t>
            </a:r>
            <a:endParaRPr kumimoji="0" lang="en-US" altLang="zh-CN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97586" y="4271096"/>
            <a:ext cx="9944100" cy="35242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1149926" y="5068376"/>
            <a:ext cx="98298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PathChildrenCacheListener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类中定义了所有的事件类型，主要包括三类：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CHILD_ADDED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：新增子节点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CHILD_UPDATED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：子节点数据变更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CHILD_REMOVED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：子节点的删除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cxnSp>
        <p:nvCxnSpPr>
          <p:cNvPr id="16" name="直接连接符 15"/>
          <p:cNvCxnSpPr/>
          <p:nvPr>
            <p:custDataLst>
              <p:tags r:id="rId3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12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15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6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80010" y="744593"/>
            <a:ext cx="513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Master</a:t>
            </a:r>
            <a:r>
              <a:rPr lang="zh-CN" altLang="en-US" sz="28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 三大通信模块</a:t>
            </a:r>
            <a:endParaRPr kumimoji="0" lang="zh-CN" altLang="en-US" sz="2800" b="0" i="0" kern="1200" cap="none" spc="0" normalizeH="0" baseline="0" noProof="0" dirty="0">
              <a:solidFill>
                <a:srgbClr val="003F87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-514354" y="1254507"/>
            <a:ext cx="4943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通信</a:t>
            </a: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-671517" y="3367526"/>
            <a:ext cx="4943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Client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通信</a:t>
            </a: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097586" y="1736310"/>
            <a:ext cx="10141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执行成功之后发送给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，有些处理需要记录下来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例如</a:t>
            </a:r>
            <a:endParaRPr kumimoji="0" lang="en-US" altLang="zh-CN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Drop Table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  删除表相关信息</a:t>
            </a:r>
            <a:endParaRPr kumimoji="0" lang="en-US" altLang="zh-CN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Recover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 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会在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刚启动时发送，让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删除本地所有表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           通知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节点，需要备份的内容  </a:t>
            </a:r>
          </a:p>
        </p:txBody>
      </p:sp>
      <p:sp>
        <p:nvSpPr>
          <p:cNvPr id="36" name="文本框 35"/>
          <p:cNvSpPr txBox="1"/>
          <p:nvPr>
            <p:custDataLst>
              <p:tags r:id="rId8"/>
            </p:custDataLst>
          </p:nvPr>
        </p:nvSpPr>
        <p:spPr>
          <a:xfrm>
            <a:off x="962499" y="3874372"/>
            <a:ext cx="101415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 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Client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问询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，然后将结果存入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Cache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【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目的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】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告诉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Client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当前表的主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/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副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Client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输入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create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table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指令</a:t>
            </a:r>
            <a:endParaRPr kumimoji="0" lang="en-US" altLang="zh-CN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目的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负载均衡后返回当前负载最轻的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个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kumimoji="0" lang="en-US" altLang="zh-CN" sz="2000" b="0" i="0" kern="1200" cap="none" spc="0" normalizeH="0" baseline="0" noProof="0" dirty="0" err="1">
                <a:latin typeface="微软雅黑" panose="020B0503020204020204" charset="-122"/>
                <a:ea typeface="微软雅黑" panose="020B0503020204020204" charset="-122"/>
                <a:cs typeface="+mn-cs"/>
              </a:rPr>
              <a:t>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，分别作为主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副备份</a:t>
            </a:r>
            <a:endParaRPr kumimoji="0" lang="en-US" altLang="zh-CN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 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Client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show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tables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指令，通过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返回集群中所拥有的所有数据表名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【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目的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】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如果由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处理这条指令，只能返回该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本机存储的表，有些表对于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kumimoji="0" lang="en-US" altLang="zh-CN" sz="2000" b="0" i="0" kern="1200" cap="none" spc="0" normalizeH="0" baseline="0" noProof="0" dirty="0" err="1">
                <a:latin typeface="微软雅黑" panose="020B0503020204020204" charset="-122"/>
                <a:ea typeface="微软雅黑" panose="020B0503020204020204" charset="-122"/>
                <a:cs typeface="+mn-cs"/>
              </a:rPr>
              <a:t>lient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来说就不透明了。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45080" y="2552129"/>
            <a:ext cx="314325" cy="561974"/>
            <a:chOff x="3489020" y="2854886"/>
            <a:chExt cx="314325" cy="561974"/>
          </a:xfrm>
        </p:grpSpPr>
        <p:cxnSp>
          <p:nvCxnSpPr>
            <p:cNvPr id="29" name="直线箭头连接符 28"/>
            <p:cNvCxnSpPr/>
            <p:nvPr>
              <p:custDataLst>
                <p:tags r:id="rId9"/>
              </p:custDataLst>
            </p:nvPr>
          </p:nvCxnSpPr>
          <p:spPr>
            <a:xfrm>
              <a:off x="3489020" y="2854886"/>
              <a:ext cx="31432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/>
            <p:nvPr>
              <p:custDataLst>
                <p:tags r:id="rId10"/>
              </p:custDataLst>
            </p:nvPr>
          </p:nvCxnSpPr>
          <p:spPr>
            <a:xfrm>
              <a:off x="3489020" y="3135873"/>
              <a:ext cx="31432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线箭头连接符 30"/>
            <p:cNvCxnSpPr/>
            <p:nvPr>
              <p:custDataLst>
                <p:tags r:id="rId11"/>
              </p:custDataLst>
            </p:nvPr>
          </p:nvCxnSpPr>
          <p:spPr>
            <a:xfrm>
              <a:off x="3489020" y="3416860"/>
              <a:ext cx="31432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cxnSp>
        <p:nvCxnSpPr>
          <p:cNvPr id="16" name="直接连接符 15"/>
          <p:cNvCxnSpPr/>
          <p:nvPr>
            <p:custDataLst>
              <p:tags r:id="rId3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19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0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21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22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23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26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80010" y="744593"/>
            <a:ext cx="513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Master</a:t>
            </a:r>
            <a:r>
              <a:rPr lang="zh-CN" altLang="en-US" sz="28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 三大实现模块</a:t>
            </a:r>
            <a:endParaRPr kumimoji="0" lang="zh-CN" altLang="en-US" sz="2800" b="0" i="0" kern="1200" cap="none" spc="0" normalizeH="0" baseline="0" noProof="0" dirty="0">
              <a:solidFill>
                <a:srgbClr val="003F87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0" y="1368809"/>
            <a:ext cx="4943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Server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管理</a:t>
            </a: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0" y="3860313"/>
            <a:ext cx="4943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r>
              <a:rPr lang="en-US" altLang="zh-CN" sz="28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Table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管理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99" y="2056319"/>
            <a:ext cx="7543800" cy="34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66" y="4477773"/>
            <a:ext cx="7176726" cy="347476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626228" y="2419539"/>
            <a:ext cx="10141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liveServer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记录了每个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Server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和其下管理的所有表的表名</a:t>
            </a:r>
            <a:endParaRPr kumimoji="0" lang="zh-CN" altLang="en-US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t="-2906" b="1"/>
          <a:stretch>
            <a:fillRect/>
          </a:stretch>
        </p:blipFill>
        <p:spPr>
          <a:xfrm>
            <a:off x="1724882" y="2943423"/>
            <a:ext cx="3818183" cy="2613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5217"/>
          <a:stretch>
            <a:fillRect/>
          </a:stretch>
        </p:blipFill>
        <p:spPr>
          <a:xfrm>
            <a:off x="1711531" y="3254005"/>
            <a:ext cx="4384469" cy="22115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31" y="3566410"/>
            <a:ext cx="3831534" cy="275470"/>
          </a:xfrm>
          <a:prstGeom prst="rect">
            <a:avLst/>
          </a:prstGeom>
        </p:spPr>
      </p:pic>
      <p:sp>
        <p:nvSpPr>
          <p:cNvPr id="36" name="文本框 35"/>
          <p:cNvSpPr txBox="1"/>
          <p:nvPr>
            <p:custDataLst>
              <p:tags r:id="rId13"/>
            </p:custDataLst>
          </p:nvPr>
        </p:nvSpPr>
        <p:spPr>
          <a:xfrm>
            <a:off x="1626228" y="4974282"/>
            <a:ext cx="10141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TableInfo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记录了管理每个表的两个主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ip</a:t>
            </a:r>
            <a:endParaRPr kumimoji="0" lang="zh-CN" altLang="en-US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66" y="5457212"/>
            <a:ext cx="4889500" cy="3175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99" y="5852088"/>
            <a:ext cx="5143500" cy="2794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66" y="6246090"/>
            <a:ext cx="4343400" cy="2667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62" y="5469912"/>
            <a:ext cx="2857500" cy="304800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7421524" y="5774712"/>
            <a:ext cx="359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返回整个集群下所有表，不由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下的</a:t>
            </a:r>
            <a:r>
              <a:rPr kumimoji="0" lang="en-US" altLang="zh-CN" sz="2000" b="0" i="0" kern="1200" cap="none" spc="0" normalizeH="0" baseline="0" noProof="0" dirty="0" err="1">
                <a:latin typeface="微软雅黑" panose="020B0503020204020204" charset="-122"/>
                <a:ea typeface="微软雅黑" panose="020B0503020204020204" charset="-122"/>
                <a:cs typeface="+mn-cs"/>
              </a:rPr>
              <a:t>miniSQL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处理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cxnSp>
        <p:nvCxnSpPr>
          <p:cNvPr id="16" name="直接连接符 15"/>
          <p:cNvCxnSpPr/>
          <p:nvPr>
            <p:custDataLst>
              <p:tags r:id="rId3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14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5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16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17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80010" y="744593"/>
            <a:ext cx="513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Master</a:t>
            </a:r>
            <a:r>
              <a:rPr lang="zh-CN" altLang="en-US" sz="28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 三大实现模块</a:t>
            </a:r>
            <a:endParaRPr kumimoji="0" lang="zh-CN" altLang="en-US" sz="2800" b="0" i="0" kern="1200" cap="none" spc="0" normalizeH="0" baseline="0" noProof="0" dirty="0">
              <a:solidFill>
                <a:srgbClr val="003F87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193450" y="1571272"/>
            <a:ext cx="4943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Zookeeper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监听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endParaRPr kumimoji="0" lang="zh-CN" altLang="en-US" sz="2800" b="0" i="0" kern="1200" cap="none" spc="0" normalizeH="0" baseline="0" noProof="0" dirty="0">
              <a:solidFill>
                <a:srgbClr val="003F87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文本框 25"/>
          <p:cNvSpPr txBox="1"/>
          <p:nvPr>
            <p:custDataLst>
              <p:tags r:id="rId6"/>
            </p:custDataLst>
          </p:nvPr>
        </p:nvSpPr>
        <p:spPr>
          <a:xfrm>
            <a:off x="-292326" y="5770547"/>
            <a:ext cx="4943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负载均衡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" y="2154644"/>
            <a:ext cx="11391900" cy="60960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700086" y="2918554"/>
            <a:ext cx="114919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zookeeper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监听子节点的</a:t>
            </a:r>
            <a:r>
              <a:rPr lang="en-US" altLang="zh-CN" sz="20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种情况</a:t>
            </a:r>
            <a:endParaRPr lang="en-US" altLang="zh-CN" sz="2000" dirty="0">
              <a:solidFill>
                <a:srgbClr val="003F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	</a:t>
            </a:r>
            <a:r>
              <a:rPr lang="en-US" altLang="zh-CN" sz="20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ADDED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 	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Server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刚连上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		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）添加到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ServerList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中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		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）给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发送指令让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删掉本地所有表，保证连上的时候是干净的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	</a:t>
            </a:r>
            <a:r>
              <a:rPr lang="en-US" altLang="zh-CN" sz="20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REMOVED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Server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断开连接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		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）为该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管理的所有表，</a:t>
            </a:r>
            <a:r>
              <a:rPr lang="zh-CN" altLang="en-US" sz="20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逐一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找到当前负载最轻的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作为接替。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		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）发送消息给表的副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，通知他将表相关的文件发送给新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备份</a:t>
            </a:r>
            <a:endParaRPr kumimoji="0" lang="zh-CN" altLang="en-US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7" name="直线箭头连接符 6"/>
          <p:cNvCxnSpPr/>
          <p:nvPr>
            <p:custDataLst>
              <p:tags r:id="rId9"/>
            </p:custDataLst>
          </p:nvPr>
        </p:nvCxnSpPr>
        <p:spPr>
          <a:xfrm>
            <a:off x="2891816" y="4871834"/>
            <a:ext cx="31432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>
            <p:custDataLst>
              <p:tags r:id="rId10"/>
            </p:custDataLst>
          </p:nvPr>
        </p:nvCxnSpPr>
        <p:spPr>
          <a:xfrm>
            <a:off x="2946095" y="3712136"/>
            <a:ext cx="31432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>
            <p:custDataLst>
              <p:tags r:id="rId11"/>
            </p:custDataLst>
          </p:nvPr>
        </p:nvCxnSpPr>
        <p:spPr>
          <a:xfrm flipV="1">
            <a:off x="3206141" y="5473100"/>
            <a:ext cx="380022" cy="33422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>
            <p:custDataLst>
              <p:tags r:id="rId12"/>
            </p:custDataLst>
          </p:nvPr>
        </p:nvCxnSpPr>
        <p:spPr>
          <a:xfrm>
            <a:off x="3198997" y="6104767"/>
            <a:ext cx="380022" cy="21871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3579019" y="5880435"/>
            <a:ext cx="10141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收到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Client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发来的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create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Table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指令，选取当前负载最轻的</a:t>
            </a:r>
            <a:r>
              <a:rPr lang="en-US" altLang="zh-CN" sz="20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返回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ip</a:t>
            </a:r>
            <a:endParaRPr kumimoji="0" lang="zh-CN" altLang="en-US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r>
              <a:rPr kumimoji="0" 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模块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: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胡競文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刘佳誉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4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-2147482581" descr="IMG_2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414780" y="1774190"/>
            <a:ext cx="9269095" cy="4393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870552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452495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项目模块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344920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核心功能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9079865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系统演示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7" cstate="email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3757295" cy="873366"/>
            <a:chOff x="7796463" y="964934"/>
            <a:chExt cx="3757295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10129453" y="964934"/>
              <a:ext cx="142430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目录</a:t>
              </a: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570230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基本情况</a:t>
            </a:r>
          </a:p>
        </p:txBody>
      </p:sp>
      <p:pic>
        <p:nvPicPr>
          <p:cNvPr id="38" name="图形 3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r>
              <a:rPr kumimoji="0" 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模块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: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胡競文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刘佳誉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4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-2147482600" descr="IMG_2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60830" y="1619885"/>
            <a:ext cx="9062720" cy="4620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RegionSever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: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刘佳誉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8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9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73710" y="1430655"/>
            <a:ext cx="538480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五个管理模块：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client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通信：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clientSocketManager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通信：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masterSocketManager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通信：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regionSocketReceiveManager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regionSocketSendManager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管理数据库：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dataBaseManager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Zookeeper: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ZookeeperServiceManager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930265" y="1913890"/>
            <a:ext cx="5671185" cy="33705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RegionSever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: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刘佳誉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8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9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73710" y="1430655"/>
            <a:ext cx="466407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启动三个线程：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en-US" sz="2000" dirty="0">
                <a:latin typeface="微软雅黑" panose="020B0503020204020204" charset="-122"/>
                <a:ea typeface="微软雅黑" panose="020B0503020204020204" charset="-122"/>
              </a:rPr>
              <a:t>zookeeperManager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注册一个临时节点，用与集群管理</a:t>
            </a:r>
            <a:endParaRPr kumimoji="0" lang="en-US" altLang="zh-CN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en-US" sz="2000" dirty="0">
                <a:latin typeface="微软雅黑" panose="020B0503020204020204" charset="-122"/>
                <a:ea typeface="微软雅黑" panose="020B0503020204020204" charset="-122"/>
              </a:rPr>
              <a:t>regionSocketReceiveManager: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不断循环监听指定端口，等待被其他从节点连接（容错容灾，副本复制），一旦连接后会开启一个新的线程用于处理双方的通信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en-US" sz="2000" dirty="0">
                <a:latin typeface="微软雅黑" panose="020B0503020204020204" charset="-122"/>
                <a:ea typeface="微软雅黑" panose="020B0503020204020204" charset="-122"/>
              </a:rPr>
              <a:t>masterSocketManager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主动连接主节点，接收主节点传来的消息（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recover/copy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）并进行相应的处理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201920" y="1537970"/>
            <a:ext cx="6235700" cy="4260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Region-Client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: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刘佳誉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4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473710" y="4527550"/>
            <a:ext cx="11492230" cy="1623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8355" y="1371600"/>
            <a:ext cx="91649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noProof="0" dirty="0">
                <a:latin typeface="微软雅黑" panose="020B0503020204020204" charset="-122"/>
                <a:ea typeface="微软雅黑" panose="020B0503020204020204" charset="-122"/>
              </a:rPr>
              <a:t>主要功能</a:t>
            </a:r>
            <a:r>
              <a:rPr lang="zh-CN" altLang="en-US" sz="2000" noProof="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endParaRPr lang="zh-CN" altLang="en-US" sz="2000" noProof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000" noProof="0" dirty="0">
                <a:latin typeface="微软雅黑" panose="020B0503020204020204" charset="-122"/>
                <a:ea typeface="微软雅黑" panose="020B0503020204020204" charset="-122"/>
              </a:rPr>
              <a:t>处理client发来的sql语句，并通知主节点和客户端</a:t>
            </a:r>
            <a:r>
              <a:rPr lang="en-US" altLang="zh-CN" sz="2000" noProof="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noProof="0" dirty="0">
                <a:latin typeface="微软雅黑" panose="020B0503020204020204" charset="-122"/>
                <a:ea typeface="微软雅黑" panose="020B0503020204020204" charset="-122"/>
              </a:rPr>
              <a:t>依托于一个现成的</a:t>
            </a:r>
            <a:r>
              <a:rPr lang="en-US" altLang="zh-CN" sz="2000" noProof="0" dirty="0">
                <a:latin typeface="微软雅黑" panose="020B0503020204020204" charset="-122"/>
                <a:ea typeface="微软雅黑" panose="020B0503020204020204" charset="-122"/>
              </a:rPr>
              <a:t>minisql)</a:t>
            </a:r>
          </a:p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000" noProof="0" dirty="0">
                <a:latin typeface="微软雅黑" panose="020B0503020204020204" charset="-122"/>
                <a:ea typeface="微软雅黑" panose="020B0503020204020204" charset="-122"/>
              </a:rPr>
              <a:t>保存不同表的sql语句，为容错容灾与副本管理做准备</a:t>
            </a:r>
          </a:p>
        </p:txBody>
      </p:sp>
      <p:pic>
        <p:nvPicPr>
          <p:cNvPr id="7" name="图片 6" descr="查询流程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970" y="3077845"/>
            <a:ext cx="10665460" cy="32296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Region-Client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: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刘佳誉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8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9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473710" y="3164205"/>
            <a:ext cx="52787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Client(region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模块中的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client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类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开启线程，用一个类内成员变量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isRunning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来标志是否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socket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的另一端客户端已断开，判断循环的出口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while(isRunning)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循环不断地读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sql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语句并处理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如果表发生了增删变化则通知主节点。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73710" y="1430655"/>
            <a:ext cx="56222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ClientSocketManager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开启线程，不断循环地连接客户端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将新的连接交由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Client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类来处理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 descr="clientrun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12255" y="955040"/>
            <a:ext cx="4629785" cy="55810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Region-Client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: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刘佳誉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4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73710" y="1430655"/>
            <a:ext cx="505714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Client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类中的关键处理函数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getResult()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设置一个变量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isModified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标志是否发生了表的增删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处理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sql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语句得到一个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string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类型的返回结果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保存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catalog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到文件中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将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sql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语句的结果返回给客户端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从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sql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语句中提取出关键字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第一个字段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和表名（除了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select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语句都在第三个字段）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判断关键字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如果是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create\drop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要生成相应的通信信息给主节点，修改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isModified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变量，若是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select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直接返回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保存</a:t>
            </a: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sql</a:t>
            </a: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语句到文件中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返回结果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kern="120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 descr="getresult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26810" y="792480"/>
            <a:ext cx="5379085" cy="59023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Region-Master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: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胡競文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8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9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图片 103"/>
          <p:cNvPicPr/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68655" y="1430655"/>
            <a:ext cx="10911205" cy="2380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474026" y="3811364"/>
            <a:ext cx="11491913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Master-Region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指令：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	</a:t>
            </a:r>
            <a:r>
              <a:rPr lang="en-US" altLang="zh-CN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recover: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Server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刚连上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</a:p>
          <a:p>
            <a:pPr marL="1828800" marR="0" lvl="4" indent="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）清空本地所有表的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sql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文件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		</a:t>
            </a:r>
          </a:p>
          <a:p>
            <a:pPr marL="1828800" marR="0" lvl="4" indent="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）调用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API.initial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，清空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miniSQL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中所有文件（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catalog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index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文件等）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	</a:t>
            </a:r>
            <a:r>
              <a:rPr lang="en-US" altLang="zh-CN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copy: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Server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断开连接        </a:t>
            </a:r>
          </a:p>
          <a:p>
            <a:pPr marL="1828800" marR="0" lvl="4" indent="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）根据指令中的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tablename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，找到相应的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sql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语句文件</a:t>
            </a:r>
          </a:p>
          <a:p>
            <a:pPr marL="1828800" marR="0" lvl="4" indent="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）利用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socket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连接相应的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并进行文件传输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副本传递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: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胡競文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8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9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56540" y="1651635"/>
            <a:ext cx="6290945" cy="4578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2638425" y="1693545"/>
            <a:ext cx="9240520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	</a:t>
            </a:r>
            <a:r>
              <a:rPr lang="en-US" altLang="zh-CN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SendManager: </a:t>
            </a:r>
            <a:r>
              <a:rPr lang="zh-CN" altLang="en-US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收到</a:t>
            </a:r>
            <a:r>
              <a:rPr lang="en-US" altLang="zh-CN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传来的</a:t>
            </a:r>
            <a:r>
              <a:rPr lang="en-US" altLang="zh-CN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copy</a:t>
            </a:r>
            <a:r>
              <a:rPr lang="zh-CN" altLang="en-US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指令后开启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</a:p>
          <a:p>
            <a:pPr marL="2171700" marR="0" lvl="4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端口：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1117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（固定为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之间副本传输端口）</a:t>
            </a:r>
          </a:p>
          <a:p>
            <a:pPr marL="2171700" marR="0" lvl="4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ip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：从指令中获取</a:t>
            </a:r>
          </a:p>
          <a:p>
            <a:pPr marL="2171700" marR="0" lvl="4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文件名：从指令中获取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		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kern="1200" cap="none" spc="0" normalizeH="0" baseline="0" noProof="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	</a:t>
            </a:r>
            <a:r>
              <a:rPr lang="en-US" altLang="zh-CN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ReceiveManager: RegionServer</a:t>
            </a:r>
            <a:r>
              <a:rPr lang="zh-CN" altLang="en-US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建立时同步启动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</a:p>
          <a:p>
            <a:pPr marL="2171700" marR="0" lvl="4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监听副本传输端口</a:t>
            </a:r>
          </a:p>
          <a:p>
            <a:pPr marL="2171700" marR="0" lvl="4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socket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连接时，启动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线程</a:t>
            </a:r>
          </a:p>
          <a:p>
            <a:pPr marL="2171700" marR="0" lvl="4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接收文件成功，读取文件并调用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miniSQL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，执行相应语句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730885"/>
            <a:ext cx="6330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Region-Master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负责人</a:t>
            </a:r>
            <a:r>
              <a:rPr kumimoji="0" lang="en-US" alt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: </a:t>
            </a:r>
            <a:r>
              <a:rPr kumimoji="0" lang="zh-CN" altLang="en-US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胡競文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8"/>
              </p:custDataLst>
            </p:nvPr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9"/>
              </p:custDataLst>
            </p:nvPr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3" name="直接连接符 22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3" name="图片 102"/>
          <p:cNvPicPr/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454525" y="1694815"/>
            <a:ext cx="7393305" cy="3760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597535" y="4748530"/>
            <a:ext cx="81070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ZookeeperManager: RegionServer</a:t>
            </a:r>
            <a:r>
              <a:rPr lang="zh-CN" altLang="en-US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建立时同步启动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监听副本传输端口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socket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连接时，启动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线程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接收文件成功，读取文件并调用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miniSQL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，执行相应语句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7535" y="1813560"/>
            <a:ext cx="71469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DatabaseManager: RegionServer</a:t>
            </a:r>
            <a:r>
              <a:rPr lang="zh-CN" altLang="en-US" sz="24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同步启动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端口：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1117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（固定为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region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之间副本传输端口）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ip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：从指令中获取</a:t>
            </a:r>
          </a:p>
          <a:p>
            <a:pPr marL="342900" marR="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文件名：从指令中获取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9343844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452495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项目模块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344920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核心功能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8683016" y="4428336"/>
            <a:ext cx="3235048" cy="675582"/>
            <a:chOff x="209724" y="4394568"/>
            <a:chExt cx="3235048" cy="675582"/>
          </a:xfrm>
        </p:grpSpPr>
        <p:sp>
          <p:nvSpPr>
            <p:cNvPr id="48" name="文本框 47"/>
            <p:cNvSpPr txBox="1"/>
            <p:nvPr/>
          </p:nvSpPr>
          <p:spPr>
            <a:xfrm>
              <a:off x="606377" y="4394568"/>
              <a:ext cx="23859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系统演示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09724" y="4699310"/>
              <a:ext cx="3235048" cy="37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7262993" y="2803262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435399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650458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3669030" cy="873366"/>
            <a:chOff x="7796463" y="964934"/>
            <a:chExt cx="3669030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406063" y="964934"/>
              <a:ext cx="305943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目录</a:t>
              </a: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570230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基本情况</a:t>
            </a:r>
          </a:p>
        </p:txBody>
      </p:sp>
      <p:pic>
        <p:nvPicPr>
          <p:cNvPr id="38" name="图形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0" y="-10804"/>
            <a:ext cx="12196631" cy="2127749"/>
            <a:chOff x="-4632" y="-1"/>
            <a:chExt cx="12196631" cy="2127749"/>
          </a:xfrm>
        </p:grpSpPr>
        <p:sp>
          <p:nvSpPr>
            <p:cNvPr id="40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6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7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58" name="图形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82" y="354706"/>
            <a:ext cx="2161308" cy="59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39636" y="76583"/>
            <a:ext cx="6097856" cy="368300"/>
            <a:chOff x="5339636" y="76583"/>
            <a:chExt cx="6097856" cy="368300"/>
          </a:xfrm>
        </p:grpSpPr>
        <p:sp>
          <p:nvSpPr>
            <p:cNvPr id="12" name="矩形 11"/>
            <p:cNvSpPr/>
            <p:nvPr/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16649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46607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676565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306524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组合 55"/>
          <p:cNvGrpSpPr/>
          <p:nvPr/>
        </p:nvGrpSpPr>
        <p:grpSpPr>
          <a:xfrm>
            <a:off x="4157075" y="1647476"/>
            <a:ext cx="3643900" cy="4130119"/>
            <a:chOff x="4157075" y="1647476"/>
            <a:chExt cx="3643900" cy="4130119"/>
          </a:xfrm>
        </p:grpSpPr>
        <p:sp>
          <p:nvSpPr>
            <p:cNvPr id="57" name="椭圆 56"/>
            <p:cNvSpPr/>
            <p:nvPr/>
          </p:nvSpPr>
          <p:spPr>
            <a:xfrm>
              <a:off x="4391025" y="2038350"/>
              <a:ext cx="3409950" cy="34099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 rot="20968403">
              <a:off x="7438544" y="1647476"/>
              <a:ext cx="324850" cy="441340"/>
              <a:chOff x="8105286" y="1492516"/>
              <a:chExt cx="324850" cy="441340"/>
            </a:xfrm>
          </p:grpSpPr>
          <p:cxnSp>
            <p:nvCxnSpPr>
              <p:cNvPr id="65" name="直接连接符 64"/>
              <p:cNvCxnSpPr/>
              <p:nvPr/>
            </p:nvCxnSpPr>
            <p:spPr>
              <a:xfrm rot="360000" flipH="1">
                <a:off x="8105287" y="1492516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rot="360000" flipH="1">
                <a:off x="8105286" y="1665464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/>
            <p:cNvGrpSpPr/>
            <p:nvPr/>
          </p:nvGrpSpPr>
          <p:grpSpPr>
            <a:xfrm rot="20968403">
              <a:off x="4157075" y="5336255"/>
              <a:ext cx="324850" cy="441340"/>
              <a:chOff x="8105286" y="1492516"/>
              <a:chExt cx="324850" cy="441340"/>
            </a:xfrm>
          </p:grpSpPr>
          <p:cxnSp>
            <p:nvCxnSpPr>
              <p:cNvPr id="63" name="直接连接符 62"/>
              <p:cNvCxnSpPr/>
              <p:nvPr/>
            </p:nvCxnSpPr>
            <p:spPr>
              <a:xfrm rot="360000" flipH="1">
                <a:off x="8105287" y="1492516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rot="360000" flipH="1">
                <a:off x="8105286" y="1665464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文本框 60"/>
            <p:cNvSpPr txBox="1"/>
            <p:nvPr/>
          </p:nvSpPr>
          <p:spPr>
            <a:xfrm>
              <a:off x="4971145" y="3483896"/>
              <a:ext cx="2233930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分布式存储与查询</a:t>
              </a:r>
            </a:p>
          </p:txBody>
        </p:sp>
      </p:grpSp>
      <p:sp>
        <p:nvSpPr>
          <p:cNvPr id="68" name="椭圆 67"/>
          <p:cNvSpPr/>
          <p:nvPr/>
        </p:nvSpPr>
        <p:spPr>
          <a:xfrm>
            <a:off x="2718065" y="2619375"/>
            <a:ext cx="2247900" cy="22479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5743288" y="2619375"/>
            <a:ext cx="3730648" cy="2247900"/>
            <a:chOff x="5743288" y="2619375"/>
            <a:chExt cx="3730648" cy="2247900"/>
          </a:xfrm>
          <a:blipFill>
            <a:blip r:embed="rId6"/>
            <a:stretch>
              <a:fillRect/>
            </a:stretch>
          </a:blipFill>
        </p:grpSpPr>
        <p:sp>
          <p:nvSpPr>
            <p:cNvPr id="72" name="椭圆 71"/>
            <p:cNvSpPr/>
            <p:nvPr/>
          </p:nvSpPr>
          <p:spPr>
            <a:xfrm>
              <a:off x="7226036" y="2619375"/>
              <a:ext cx="2247900" cy="2247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3" name="molecules-shapes_57399"/>
            <p:cNvSpPr>
              <a:spLocks noChangeAspect="1"/>
            </p:cNvSpPr>
            <p:nvPr/>
          </p:nvSpPr>
          <p:spPr bwMode="auto">
            <a:xfrm>
              <a:off x="5743288" y="2747773"/>
              <a:ext cx="504000" cy="425881"/>
            </a:xfrm>
            <a:custGeom>
              <a:avLst/>
              <a:gdLst>
                <a:gd name="T0" fmla="*/ 2512 w 2654"/>
                <a:gd name="T1" fmla="*/ 282 h 2246"/>
                <a:gd name="T2" fmla="*/ 2315 w 2654"/>
                <a:gd name="T3" fmla="*/ 259 h 2246"/>
                <a:gd name="T4" fmla="*/ 2183 w 2654"/>
                <a:gd name="T5" fmla="*/ 336 h 2246"/>
                <a:gd name="T6" fmla="*/ 2144 w 2654"/>
                <a:gd name="T7" fmla="*/ 615 h 2246"/>
                <a:gd name="T8" fmla="*/ 2265 w 2654"/>
                <a:gd name="T9" fmla="*/ 730 h 2246"/>
                <a:gd name="T10" fmla="*/ 2227 w 2654"/>
                <a:gd name="T11" fmla="*/ 955 h 2246"/>
                <a:gd name="T12" fmla="*/ 2159 w 2654"/>
                <a:gd name="T13" fmla="*/ 1183 h 2246"/>
                <a:gd name="T14" fmla="*/ 1955 w 2654"/>
                <a:gd name="T15" fmla="*/ 1108 h 2246"/>
                <a:gd name="T16" fmla="*/ 1653 w 2654"/>
                <a:gd name="T17" fmla="*/ 1344 h 2246"/>
                <a:gd name="T18" fmla="*/ 1284 w 2654"/>
                <a:gd name="T19" fmla="*/ 1135 h 2246"/>
                <a:gd name="T20" fmla="*/ 707 w 2654"/>
                <a:gd name="T21" fmla="*/ 885 h 2246"/>
                <a:gd name="T22" fmla="*/ 796 w 2654"/>
                <a:gd name="T23" fmla="*/ 643 h 2246"/>
                <a:gd name="T24" fmla="*/ 1057 w 2654"/>
                <a:gd name="T25" fmla="*/ 661 h 2246"/>
                <a:gd name="T26" fmla="*/ 1183 w 2654"/>
                <a:gd name="T27" fmla="*/ 680 h 2246"/>
                <a:gd name="T28" fmla="*/ 1420 w 2654"/>
                <a:gd name="T29" fmla="*/ 832 h 2246"/>
                <a:gd name="T30" fmla="*/ 1646 w 2654"/>
                <a:gd name="T31" fmla="*/ 644 h 2246"/>
                <a:gd name="T32" fmla="*/ 1552 w 2654"/>
                <a:gd name="T33" fmla="*/ 431 h 2246"/>
                <a:gd name="T34" fmla="*/ 1318 w 2654"/>
                <a:gd name="T35" fmla="*/ 365 h 2246"/>
                <a:gd name="T36" fmla="*/ 1169 w 2654"/>
                <a:gd name="T37" fmla="*/ 563 h 2246"/>
                <a:gd name="T38" fmla="*/ 1170 w 2654"/>
                <a:gd name="T39" fmla="*/ 566 h 2246"/>
                <a:gd name="T40" fmla="*/ 1099 w 2654"/>
                <a:gd name="T41" fmla="*/ 567 h 2246"/>
                <a:gd name="T42" fmla="*/ 797 w 2654"/>
                <a:gd name="T43" fmla="*/ 566 h 2246"/>
                <a:gd name="T44" fmla="*/ 736 w 2654"/>
                <a:gd name="T45" fmla="*/ 378 h 2246"/>
                <a:gd name="T46" fmla="*/ 15 w 2654"/>
                <a:gd name="T47" fmla="*/ 705 h 2246"/>
                <a:gd name="T48" fmla="*/ 579 w 2654"/>
                <a:gd name="T49" fmla="*/ 1017 h 2246"/>
                <a:gd name="T50" fmla="*/ 659 w 2654"/>
                <a:gd name="T51" fmla="*/ 947 h 2246"/>
                <a:gd name="T52" fmla="*/ 716 w 2654"/>
                <a:gd name="T53" fmla="*/ 977 h 2246"/>
                <a:gd name="T54" fmla="*/ 1228 w 2654"/>
                <a:gd name="T55" fmla="*/ 1231 h 2246"/>
                <a:gd name="T56" fmla="*/ 1617 w 2654"/>
                <a:gd name="T57" fmla="*/ 1443 h 2246"/>
                <a:gd name="T58" fmla="*/ 1607 w 2654"/>
                <a:gd name="T59" fmla="*/ 1488 h 2246"/>
                <a:gd name="T60" fmla="*/ 1605 w 2654"/>
                <a:gd name="T61" fmla="*/ 1565 h 2246"/>
                <a:gd name="T62" fmla="*/ 1612 w 2654"/>
                <a:gd name="T63" fmla="*/ 1631 h 2246"/>
                <a:gd name="T64" fmla="*/ 1391 w 2654"/>
                <a:gd name="T65" fmla="*/ 1746 h 2246"/>
                <a:gd name="T66" fmla="*/ 1116 w 2654"/>
                <a:gd name="T67" fmla="*/ 1868 h 2246"/>
                <a:gd name="T68" fmla="*/ 925 w 2654"/>
                <a:gd name="T69" fmla="*/ 1678 h 2246"/>
                <a:gd name="T70" fmla="*/ 739 w 2654"/>
                <a:gd name="T71" fmla="*/ 1756 h 2246"/>
                <a:gd name="T72" fmla="*/ 648 w 2654"/>
                <a:gd name="T73" fmla="*/ 1864 h 2246"/>
                <a:gd name="T74" fmla="*/ 748 w 2654"/>
                <a:gd name="T75" fmla="*/ 2137 h 2246"/>
                <a:gd name="T76" fmla="*/ 1139 w 2654"/>
                <a:gd name="T77" fmla="*/ 2019 h 2246"/>
                <a:gd name="T78" fmla="*/ 1137 w 2654"/>
                <a:gd name="T79" fmla="*/ 1949 h 2246"/>
                <a:gd name="T80" fmla="*/ 1429 w 2654"/>
                <a:gd name="T81" fmla="*/ 1835 h 2246"/>
                <a:gd name="T82" fmla="*/ 1652 w 2654"/>
                <a:gd name="T83" fmla="*/ 1747 h 2246"/>
                <a:gd name="T84" fmla="*/ 1757 w 2654"/>
                <a:gd name="T85" fmla="*/ 1871 h 2246"/>
                <a:gd name="T86" fmla="*/ 2245 w 2654"/>
                <a:gd name="T87" fmla="*/ 1814 h 2246"/>
                <a:gd name="T88" fmla="*/ 2302 w 2654"/>
                <a:gd name="T89" fmla="*/ 1370 h 2246"/>
                <a:gd name="T90" fmla="*/ 2238 w 2654"/>
                <a:gd name="T91" fmla="*/ 1264 h 2246"/>
                <a:gd name="T92" fmla="*/ 2342 w 2654"/>
                <a:gd name="T93" fmla="*/ 938 h 2246"/>
                <a:gd name="T94" fmla="*/ 2386 w 2654"/>
                <a:gd name="T95" fmla="*/ 741 h 2246"/>
                <a:gd name="T96" fmla="*/ 2518 w 2654"/>
                <a:gd name="T97" fmla="*/ 654 h 2246"/>
                <a:gd name="T98" fmla="*/ 2512 w 2654"/>
                <a:gd name="T99" fmla="*/ 282 h 2246"/>
                <a:gd name="T100" fmla="*/ 2236 w 2654"/>
                <a:gd name="T101" fmla="*/ 1601 h 2246"/>
                <a:gd name="T102" fmla="*/ 2225 w 2654"/>
                <a:gd name="T103" fmla="*/ 1553 h 2246"/>
                <a:gd name="T104" fmla="*/ 2225 w 2654"/>
                <a:gd name="T105" fmla="*/ 1471 h 2246"/>
                <a:gd name="T106" fmla="*/ 2236 w 2654"/>
                <a:gd name="T107" fmla="*/ 1601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54" h="2246">
                  <a:moveTo>
                    <a:pt x="2512" y="282"/>
                  </a:moveTo>
                  <a:cubicBezTo>
                    <a:pt x="2458" y="251"/>
                    <a:pt x="2383" y="244"/>
                    <a:pt x="2315" y="259"/>
                  </a:cubicBezTo>
                  <a:cubicBezTo>
                    <a:pt x="2266" y="256"/>
                    <a:pt x="2213" y="295"/>
                    <a:pt x="2183" y="336"/>
                  </a:cubicBezTo>
                  <a:cubicBezTo>
                    <a:pt x="2125" y="414"/>
                    <a:pt x="2101" y="525"/>
                    <a:pt x="2144" y="615"/>
                  </a:cubicBezTo>
                  <a:cubicBezTo>
                    <a:pt x="2169" y="666"/>
                    <a:pt x="2213" y="708"/>
                    <a:pt x="2265" y="730"/>
                  </a:cubicBezTo>
                  <a:cubicBezTo>
                    <a:pt x="2256" y="805"/>
                    <a:pt x="2248" y="880"/>
                    <a:pt x="2227" y="955"/>
                  </a:cubicBezTo>
                  <a:cubicBezTo>
                    <a:pt x="2207" y="1031"/>
                    <a:pt x="2182" y="1107"/>
                    <a:pt x="2159" y="1183"/>
                  </a:cubicBezTo>
                  <a:cubicBezTo>
                    <a:pt x="2102" y="1137"/>
                    <a:pt x="2033" y="1108"/>
                    <a:pt x="1955" y="1108"/>
                  </a:cubicBezTo>
                  <a:cubicBezTo>
                    <a:pt x="1820" y="1107"/>
                    <a:pt x="1712" y="1220"/>
                    <a:pt x="1653" y="1344"/>
                  </a:cubicBezTo>
                  <a:cubicBezTo>
                    <a:pt x="1531" y="1281"/>
                    <a:pt x="1394" y="1188"/>
                    <a:pt x="1284" y="1135"/>
                  </a:cubicBezTo>
                  <a:cubicBezTo>
                    <a:pt x="1102" y="1048"/>
                    <a:pt x="889" y="984"/>
                    <a:pt x="707" y="885"/>
                  </a:cubicBezTo>
                  <a:cubicBezTo>
                    <a:pt x="755" y="813"/>
                    <a:pt x="787" y="728"/>
                    <a:pt x="796" y="643"/>
                  </a:cubicBezTo>
                  <a:cubicBezTo>
                    <a:pt x="883" y="649"/>
                    <a:pt x="970" y="654"/>
                    <a:pt x="1057" y="661"/>
                  </a:cubicBezTo>
                  <a:cubicBezTo>
                    <a:pt x="1095" y="664"/>
                    <a:pt x="1139" y="672"/>
                    <a:pt x="1183" y="680"/>
                  </a:cubicBezTo>
                  <a:cubicBezTo>
                    <a:pt x="1215" y="778"/>
                    <a:pt x="1301" y="853"/>
                    <a:pt x="1420" y="832"/>
                  </a:cubicBezTo>
                  <a:cubicBezTo>
                    <a:pt x="1517" y="815"/>
                    <a:pt x="1626" y="747"/>
                    <a:pt x="1646" y="644"/>
                  </a:cubicBezTo>
                  <a:cubicBezTo>
                    <a:pt x="1662" y="561"/>
                    <a:pt x="1615" y="482"/>
                    <a:pt x="1552" y="431"/>
                  </a:cubicBezTo>
                  <a:cubicBezTo>
                    <a:pt x="1486" y="378"/>
                    <a:pt x="1403" y="350"/>
                    <a:pt x="1318" y="365"/>
                  </a:cubicBezTo>
                  <a:cubicBezTo>
                    <a:pt x="1226" y="382"/>
                    <a:pt x="1173" y="477"/>
                    <a:pt x="1169" y="563"/>
                  </a:cubicBezTo>
                  <a:cubicBezTo>
                    <a:pt x="1169" y="564"/>
                    <a:pt x="1169" y="565"/>
                    <a:pt x="1170" y="566"/>
                  </a:cubicBezTo>
                  <a:cubicBezTo>
                    <a:pt x="1144" y="567"/>
                    <a:pt x="1120" y="567"/>
                    <a:pt x="1099" y="567"/>
                  </a:cubicBezTo>
                  <a:cubicBezTo>
                    <a:pt x="999" y="564"/>
                    <a:pt x="898" y="562"/>
                    <a:pt x="797" y="566"/>
                  </a:cubicBezTo>
                  <a:cubicBezTo>
                    <a:pt x="793" y="499"/>
                    <a:pt x="774" y="434"/>
                    <a:pt x="736" y="378"/>
                  </a:cubicBezTo>
                  <a:cubicBezTo>
                    <a:pt x="484" y="0"/>
                    <a:pt x="33" y="360"/>
                    <a:pt x="15" y="705"/>
                  </a:cubicBezTo>
                  <a:cubicBezTo>
                    <a:pt x="0" y="1004"/>
                    <a:pt x="361" y="1180"/>
                    <a:pt x="579" y="1017"/>
                  </a:cubicBezTo>
                  <a:cubicBezTo>
                    <a:pt x="608" y="997"/>
                    <a:pt x="635" y="974"/>
                    <a:pt x="659" y="947"/>
                  </a:cubicBezTo>
                  <a:cubicBezTo>
                    <a:pt x="680" y="958"/>
                    <a:pt x="700" y="968"/>
                    <a:pt x="716" y="977"/>
                  </a:cubicBezTo>
                  <a:cubicBezTo>
                    <a:pt x="879" y="1075"/>
                    <a:pt x="1057" y="1149"/>
                    <a:pt x="1228" y="1231"/>
                  </a:cubicBezTo>
                  <a:cubicBezTo>
                    <a:pt x="1363" y="1295"/>
                    <a:pt x="1489" y="1367"/>
                    <a:pt x="1617" y="1443"/>
                  </a:cubicBezTo>
                  <a:cubicBezTo>
                    <a:pt x="1613" y="1458"/>
                    <a:pt x="1610" y="1473"/>
                    <a:pt x="1607" y="1488"/>
                  </a:cubicBezTo>
                  <a:cubicBezTo>
                    <a:pt x="1603" y="1515"/>
                    <a:pt x="1603" y="1541"/>
                    <a:pt x="1605" y="1565"/>
                  </a:cubicBezTo>
                  <a:cubicBezTo>
                    <a:pt x="1605" y="1587"/>
                    <a:pt x="1608" y="1609"/>
                    <a:pt x="1612" y="1631"/>
                  </a:cubicBezTo>
                  <a:cubicBezTo>
                    <a:pt x="1537" y="1667"/>
                    <a:pt x="1462" y="1714"/>
                    <a:pt x="1391" y="1746"/>
                  </a:cubicBezTo>
                  <a:cubicBezTo>
                    <a:pt x="1315" y="1781"/>
                    <a:pt x="1192" y="1812"/>
                    <a:pt x="1116" y="1868"/>
                  </a:cubicBezTo>
                  <a:cubicBezTo>
                    <a:pt x="1081" y="1778"/>
                    <a:pt x="1012" y="1697"/>
                    <a:pt x="925" y="1678"/>
                  </a:cubicBezTo>
                  <a:cubicBezTo>
                    <a:pt x="847" y="1661"/>
                    <a:pt x="782" y="1697"/>
                    <a:pt x="739" y="1756"/>
                  </a:cubicBezTo>
                  <a:cubicBezTo>
                    <a:pt x="696" y="1772"/>
                    <a:pt x="662" y="1811"/>
                    <a:pt x="648" y="1864"/>
                  </a:cubicBezTo>
                  <a:cubicBezTo>
                    <a:pt x="624" y="1962"/>
                    <a:pt x="672" y="2076"/>
                    <a:pt x="748" y="2137"/>
                  </a:cubicBezTo>
                  <a:cubicBezTo>
                    <a:pt x="886" y="2246"/>
                    <a:pt x="1119" y="2213"/>
                    <a:pt x="1139" y="2019"/>
                  </a:cubicBezTo>
                  <a:cubicBezTo>
                    <a:pt x="1142" y="1997"/>
                    <a:pt x="1141" y="1973"/>
                    <a:pt x="1137" y="1949"/>
                  </a:cubicBezTo>
                  <a:cubicBezTo>
                    <a:pt x="1234" y="1936"/>
                    <a:pt x="1347" y="1868"/>
                    <a:pt x="1429" y="1835"/>
                  </a:cubicBezTo>
                  <a:cubicBezTo>
                    <a:pt x="1495" y="1807"/>
                    <a:pt x="1578" y="1782"/>
                    <a:pt x="1652" y="1747"/>
                  </a:cubicBezTo>
                  <a:cubicBezTo>
                    <a:pt x="1677" y="1794"/>
                    <a:pt x="1711" y="1837"/>
                    <a:pt x="1757" y="1871"/>
                  </a:cubicBezTo>
                  <a:cubicBezTo>
                    <a:pt x="1906" y="1984"/>
                    <a:pt x="2115" y="1935"/>
                    <a:pt x="2245" y="1814"/>
                  </a:cubicBezTo>
                  <a:cubicBezTo>
                    <a:pt x="2367" y="1702"/>
                    <a:pt x="2366" y="1510"/>
                    <a:pt x="2302" y="1370"/>
                  </a:cubicBezTo>
                  <a:cubicBezTo>
                    <a:pt x="2285" y="1332"/>
                    <a:pt x="2264" y="1297"/>
                    <a:pt x="2238" y="1264"/>
                  </a:cubicBezTo>
                  <a:cubicBezTo>
                    <a:pt x="2274" y="1155"/>
                    <a:pt x="2310" y="1047"/>
                    <a:pt x="2342" y="938"/>
                  </a:cubicBezTo>
                  <a:cubicBezTo>
                    <a:pt x="2359" y="879"/>
                    <a:pt x="2379" y="809"/>
                    <a:pt x="2386" y="741"/>
                  </a:cubicBezTo>
                  <a:cubicBezTo>
                    <a:pt x="2437" y="727"/>
                    <a:pt x="2484" y="692"/>
                    <a:pt x="2518" y="654"/>
                  </a:cubicBezTo>
                  <a:cubicBezTo>
                    <a:pt x="2609" y="552"/>
                    <a:pt x="2654" y="363"/>
                    <a:pt x="2512" y="282"/>
                  </a:cubicBezTo>
                  <a:close/>
                  <a:moveTo>
                    <a:pt x="2236" y="1601"/>
                  </a:moveTo>
                  <a:cubicBezTo>
                    <a:pt x="2235" y="1584"/>
                    <a:pt x="2232" y="1568"/>
                    <a:pt x="2225" y="1553"/>
                  </a:cubicBezTo>
                  <a:cubicBezTo>
                    <a:pt x="2228" y="1527"/>
                    <a:pt x="2228" y="1499"/>
                    <a:pt x="2225" y="1471"/>
                  </a:cubicBezTo>
                  <a:cubicBezTo>
                    <a:pt x="2236" y="1515"/>
                    <a:pt x="2240" y="1559"/>
                    <a:pt x="2236" y="1601"/>
                  </a:cubicBez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82236" y="2747773"/>
            <a:ext cx="2484889" cy="1983105"/>
            <a:chOff x="382236" y="2484007"/>
            <a:chExt cx="2484889" cy="1983105"/>
          </a:xfrm>
        </p:grpSpPr>
        <p:sp>
          <p:nvSpPr>
            <p:cNvPr id="76" name="文本框 75"/>
            <p:cNvSpPr txBox="1"/>
            <p:nvPr/>
          </p:nvSpPr>
          <p:spPr>
            <a:xfrm>
              <a:off x="473676" y="2484007"/>
              <a:ext cx="239344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容错容灾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382236" y="3124087"/>
              <a:ext cx="2153920" cy="13430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主从副本管理</a:t>
              </a: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用两个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region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保存表的信息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9569185" y="2747773"/>
            <a:ext cx="2035977" cy="1531680"/>
            <a:chOff x="9569185" y="2484007"/>
            <a:chExt cx="2035977" cy="1531680"/>
          </a:xfrm>
        </p:grpSpPr>
        <p:sp>
          <p:nvSpPr>
            <p:cNvPr id="80" name="文本框 79"/>
            <p:cNvSpPr txBox="1"/>
            <p:nvPr/>
          </p:nvSpPr>
          <p:spPr>
            <a:xfrm>
              <a:off x="9656035" y="2484007"/>
              <a:ext cx="188023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负载均衡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9569185" y="3124200"/>
              <a:ext cx="20240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9640305" y="3124147"/>
              <a:ext cx="1964857" cy="891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选择储存表最少的从节点服务器</a:t>
              </a: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-78740" y="664845"/>
            <a:ext cx="2718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项目背景</a:t>
            </a:r>
          </a:p>
        </p:txBody>
      </p: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09" y="1445121"/>
            <a:ext cx="5215098" cy="433039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/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16305" y="2558909"/>
            <a:ext cx="2703287" cy="7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感谢观看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/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189878"/>
            <a:ext cx="5961580" cy="44709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50" y="1189877"/>
            <a:ext cx="5970535" cy="4470904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39636" y="76583"/>
            <a:ext cx="6097856" cy="368300"/>
            <a:chOff x="5339636" y="76583"/>
            <a:chExt cx="6097856" cy="368300"/>
          </a:xfrm>
        </p:grpSpPr>
        <p:sp>
          <p:nvSpPr>
            <p:cNvPr id="12" name="矩形 11"/>
            <p:cNvSpPr/>
            <p:nvPr/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16649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46607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676565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306524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组合 74"/>
          <p:cNvGrpSpPr/>
          <p:nvPr/>
        </p:nvGrpSpPr>
        <p:grpSpPr>
          <a:xfrm>
            <a:off x="382236" y="2747773"/>
            <a:ext cx="2484889" cy="1983105"/>
            <a:chOff x="382236" y="2484007"/>
            <a:chExt cx="2484889" cy="1983105"/>
          </a:xfrm>
        </p:grpSpPr>
        <p:sp>
          <p:nvSpPr>
            <p:cNvPr id="76" name="文本框 75"/>
            <p:cNvSpPr txBox="1"/>
            <p:nvPr/>
          </p:nvSpPr>
          <p:spPr>
            <a:xfrm>
              <a:off x="473676" y="2484007"/>
              <a:ext cx="239344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382236" y="3124087"/>
              <a:ext cx="2153920" cy="13430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-78740" y="664845"/>
            <a:ext cx="2718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小组分工</a:t>
            </a:r>
          </a:p>
        </p:txBody>
      </p:sp>
      <p:graphicFrame>
        <p:nvGraphicFramePr>
          <p:cNvPr id="14" name="表格 13"/>
          <p:cNvGraphicFramePr/>
          <p:nvPr>
            <p:custDataLst>
              <p:tags r:id="rId2"/>
            </p:custDataLst>
          </p:nvPr>
        </p:nvGraphicFramePr>
        <p:xfrm>
          <a:off x="1640840" y="1590675"/>
          <a:ext cx="8549640" cy="4389755"/>
        </p:xfrm>
        <a:graphic>
          <a:graphicData uri="http://schemas.openxmlformats.org/drawingml/2006/table">
            <a:tbl>
              <a:tblPr/>
              <a:tblGrid>
                <a:gridCol w="146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18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成员姓名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学号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分工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胡競文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3200105990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负责Region模块的编写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刘佳誉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3200106254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负责Region模块的编写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赵伊蕾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3200104866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负责Master模块的编写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熊明天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3200106065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负责Master模块的编写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姜一诺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3200100732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负责Client模块的编写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直接连接符 15"/>
          <p:cNvCxnSpPr/>
          <p:nvPr>
            <p:custDataLst>
              <p:tags r:id="rId3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39636" y="76583"/>
            <a:ext cx="6097856" cy="368300"/>
            <a:chOff x="5339636" y="76583"/>
            <a:chExt cx="6097856" cy="368300"/>
          </a:xfrm>
        </p:grpSpPr>
        <p:sp>
          <p:nvSpPr>
            <p:cNvPr id="12" name="矩形 11"/>
            <p:cNvSpPr/>
            <p:nvPr/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16649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46607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676565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306524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组合 74"/>
          <p:cNvGrpSpPr/>
          <p:nvPr/>
        </p:nvGrpSpPr>
        <p:grpSpPr>
          <a:xfrm>
            <a:off x="382236" y="2747773"/>
            <a:ext cx="2484889" cy="1983105"/>
            <a:chOff x="382236" y="2484007"/>
            <a:chExt cx="2484889" cy="1983105"/>
          </a:xfrm>
        </p:grpSpPr>
        <p:sp>
          <p:nvSpPr>
            <p:cNvPr id="76" name="文本框 75"/>
            <p:cNvSpPr txBox="1"/>
            <p:nvPr/>
          </p:nvSpPr>
          <p:spPr>
            <a:xfrm>
              <a:off x="473676" y="2484007"/>
              <a:ext cx="239344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382236" y="3124087"/>
              <a:ext cx="2153920" cy="13430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13995" y="695960"/>
            <a:ext cx="3742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小组合作：</a:t>
            </a:r>
            <a:r>
              <a:rPr kumimoji="0" lang="en-US" altLang="zh-CN" sz="32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GitHub</a:t>
            </a: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43940" y="1422400"/>
            <a:ext cx="9902825" cy="4502785"/>
          </a:xfrm>
          <a:prstGeom prst="rect">
            <a:avLst/>
          </a:prstGeom>
        </p:spPr>
      </p:pic>
      <p:cxnSp>
        <p:nvCxnSpPr>
          <p:cNvPr id="16" name="直接连接符 15"/>
          <p:cNvCxnSpPr/>
          <p:nvPr>
            <p:custDataLst>
              <p:tags r:id="rId3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39636" y="76583"/>
            <a:ext cx="6097856" cy="368300"/>
            <a:chOff x="5339636" y="76583"/>
            <a:chExt cx="6097856" cy="368300"/>
          </a:xfrm>
        </p:grpSpPr>
        <p:sp>
          <p:nvSpPr>
            <p:cNvPr id="12" name="矩形 11"/>
            <p:cNvSpPr/>
            <p:nvPr/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16649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46607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676565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306524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组合 74"/>
          <p:cNvGrpSpPr/>
          <p:nvPr/>
        </p:nvGrpSpPr>
        <p:grpSpPr>
          <a:xfrm>
            <a:off x="382236" y="2747773"/>
            <a:ext cx="2484889" cy="1983105"/>
            <a:chOff x="382236" y="2484007"/>
            <a:chExt cx="2484889" cy="1983105"/>
          </a:xfrm>
        </p:grpSpPr>
        <p:sp>
          <p:nvSpPr>
            <p:cNvPr id="76" name="文本框 75"/>
            <p:cNvSpPr txBox="1"/>
            <p:nvPr/>
          </p:nvSpPr>
          <p:spPr>
            <a:xfrm>
              <a:off x="473676" y="2484007"/>
              <a:ext cx="239344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382236" y="3124087"/>
              <a:ext cx="2153920" cy="13430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5270" y="695960"/>
            <a:ext cx="20015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2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项目架构</a:t>
            </a: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24660" y="1422400"/>
            <a:ext cx="8753475" cy="44754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6609398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452495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项目模块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344920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核心功能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9079865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系统演示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916012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4353995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3669030" cy="873366"/>
            <a:chOff x="7796463" y="964934"/>
            <a:chExt cx="3669030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406063" y="964934"/>
              <a:ext cx="305943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目录</a:t>
              </a: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570230" y="4428490"/>
            <a:ext cx="238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基本情况</a:t>
            </a:r>
          </a:p>
        </p:txBody>
      </p:sp>
      <p:pic>
        <p:nvPicPr>
          <p:cNvPr id="38" name="图形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0" y="-10804"/>
            <a:ext cx="12196631" cy="2127749"/>
            <a:chOff x="-4632" y="-1"/>
            <a:chExt cx="12196631" cy="2127749"/>
          </a:xfrm>
        </p:grpSpPr>
        <p:sp>
          <p:nvSpPr>
            <p:cNvPr id="40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6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7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58" name="图形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82" y="354706"/>
            <a:ext cx="2161308" cy="59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16649" y="76583"/>
            <a:ext cx="6020843" cy="368300"/>
            <a:chOff x="5416649" y="76583"/>
            <a:chExt cx="6020843" cy="368300"/>
          </a:xfrm>
        </p:grpSpPr>
        <p:sp>
          <p:nvSpPr>
            <p:cNvPr id="42" name="矩形 41"/>
            <p:cNvSpPr/>
            <p:nvPr/>
          </p:nvSpPr>
          <p:spPr>
            <a:xfrm>
              <a:off x="8593220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16649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046607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676565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306524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图形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16550" y="1149350"/>
            <a:ext cx="5603875" cy="5046980"/>
          </a:xfrm>
          <a:prstGeom prst="rect">
            <a:avLst/>
          </a:prstGeom>
        </p:spPr>
      </p:pic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193450" y="730887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474345" y="730885"/>
            <a:ext cx="5856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0" i="0" kern="1200" cap="none" spc="0" normalizeH="0" baseline="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通信架构</a:t>
            </a:r>
          </a:p>
        </p:txBody>
      </p:sp>
      <p:sp>
        <p:nvSpPr>
          <p:cNvPr id="26" name="文本框 25" descr="7b0a202020202262756c6c6574223a20227b5c2263617465676f727949645c223a31303032352c5c2274656d706c61746549645c223a32303233313337317d220a7d0a"/>
          <p:cNvSpPr txBox="1"/>
          <p:nvPr>
            <p:custDataLst>
              <p:tags r:id="rId4"/>
            </p:custDataLst>
          </p:nvPr>
        </p:nvSpPr>
        <p:spPr>
          <a:xfrm>
            <a:off x="473710" y="1835785"/>
            <a:ext cx="4100830" cy="3187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 lang="en-US"/>
              <a:t>socket</a:t>
            </a:r>
            <a:r>
              <a:rPr lang="zh-CN" altLang="en-US"/>
              <a:t>连接</a:t>
            </a:r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>
                <a:sym typeface="+mn-ea"/>
              </a:rPr>
              <a:t>client与Master进行多对一的连接</a:t>
            </a:r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endParaRPr>
              <a:sym typeface="+mn-ea"/>
            </a:endParaRPr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t>Region与Master进行多对一的连接</a:t>
            </a:r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endParaRPr/>
          </a:p>
          <a:p>
            <a:pPr marL="285750" indent="-285750">
              <a:buClr>
                <a:srgbClr val="8DA1C4"/>
              </a:buClr>
              <a:buSzPct val="60000"/>
              <a:buFont typeface="Wingdings" panose="05000000000000000000" charset="0"/>
              <a:buChar char="u"/>
            </a:pPr>
            <a:r>
              <a:rPr lang="zh-CN"/>
              <a:t>client与Region的连接不定（正常操作下随着SQL语句的执行应该会逐步变成一对多）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6" name="组合 15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/>
          <p:cNvGrpSpPr/>
          <p:nvPr/>
        </p:nvGrpSpPr>
        <p:grpSpPr>
          <a:xfrm>
            <a:off x="3255947" y="2813160"/>
            <a:ext cx="2172148" cy="1616739"/>
            <a:chOff x="3255947" y="2813160"/>
            <a:chExt cx="2172148" cy="1616739"/>
          </a:xfrm>
        </p:grpSpPr>
        <p:sp>
          <p:nvSpPr>
            <p:cNvPr id="17" name="矩形 2"/>
            <p:cNvSpPr/>
            <p:nvPr/>
          </p:nvSpPr>
          <p:spPr>
            <a:xfrm rot="20223496">
              <a:off x="4197008" y="2813160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-1" fmla="*/ 0 w 1206853"/>
                <a:gd name="connsiteY0-2" fmla="*/ 0 h 950438"/>
                <a:gd name="connsiteX1-3" fmla="*/ 1206853 w 1206853"/>
                <a:gd name="connsiteY1-4" fmla="*/ 0 h 950438"/>
                <a:gd name="connsiteX2-5" fmla="*/ 1206853 w 1206853"/>
                <a:gd name="connsiteY2-6" fmla="*/ 950438 h 950438"/>
                <a:gd name="connsiteX3-7" fmla="*/ 0 w 1206853"/>
                <a:gd name="connsiteY3-8" fmla="*/ 950438 h 950438"/>
                <a:gd name="connsiteX4-9" fmla="*/ 0 w 1206853"/>
                <a:gd name="connsiteY4-10" fmla="*/ 0 h 950438"/>
                <a:gd name="connsiteX0-11" fmla="*/ 0 w 1206853"/>
                <a:gd name="connsiteY0-12" fmla="*/ 0 h 950438"/>
                <a:gd name="connsiteX1-13" fmla="*/ 1206853 w 1206853"/>
                <a:gd name="connsiteY1-14" fmla="*/ 0 h 950438"/>
                <a:gd name="connsiteX2-15" fmla="*/ 1206853 w 1206853"/>
                <a:gd name="connsiteY2-16" fmla="*/ 950438 h 950438"/>
                <a:gd name="connsiteX3-17" fmla="*/ 0 w 1206853"/>
                <a:gd name="connsiteY3-18" fmla="*/ 950438 h 950438"/>
                <a:gd name="connsiteX4-19" fmla="*/ 0 w 1206853"/>
                <a:gd name="connsiteY4-20" fmla="*/ 0 h 950438"/>
                <a:gd name="connsiteX0-21" fmla="*/ 0 w 1206853"/>
                <a:gd name="connsiteY0-22" fmla="*/ 0 h 950438"/>
                <a:gd name="connsiteX1-23" fmla="*/ 1206853 w 1206853"/>
                <a:gd name="connsiteY1-24" fmla="*/ 0 h 950438"/>
                <a:gd name="connsiteX2-25" fmla="*/ 1206853 w 1206853"/>
                <a:gd name="connsiteY2-26" fmla="*/ 950438 h 950438"/>
                <a:gd name="connsiteX3-27" fmla="*/ 0 w 1206853"/>
                <a:gd name="connsiteY3-28" fmla="*/ 950438 h 950438"/>
                <a:gd name="connsiteX4-29" fmla="*/ 0 w 1206853"/>
                <a:gd name="connsiteY4-30" fmla="*/ 0 h 950438"/>
                <a:gd name="connsiteX0-31" fmla="*/ 0 w 1206853"/>
                <a:gd name="connsiteY0-32" fmla="*/ 0 h 950438"/>
                <a:gd name="connsiteX1-33" fmla="*/ 1206853 w 1206853"/>
                <a:gd name="connsiteY1-34" fmla="*/ 0 h 950438"/>
                <a:gd name="connsiteX2-35" fmla="*/ 1206853 w 1206853"/>
                <a:gd name="connsiteY2-36" fmla="*/ 950438 h 950438"/>
                <a:gd name="connsiteX3-37" fmla="*/ 0 w 1206853"/>
                <a:gd name="connsiteY3-38" fmla="*/ 950438 h 950438"/>
                <a:gd name="connsiteX4-39" fmla="*/ 0 w 1206853"/>
                <a:gd name="connsiteY4-40" fmla="*/ 0 h 950438"/>
                <a:gd name="connsiteX0-41" fmla="*/ 0 w 1206853"/>
                <a:gd name="connsiteY0-42" fmla="*/ 0 h 1069402"/>
                <a:gd name="connsiteX1-43" fmla="*/ 1206853 w 1206853"/>
                <a:gd name="connsiteY1-44" fmla="*/ 0 h 1069402"/>
                <a:gd name="connsiteX2-45" fmla="*/ 1202898 w 1206853"/>
                <a:gd name="connsiteY2-46" fmla="*/ 1069402 h 1069402"/>
                <a:gd name="connsiteX3-47" fmla="*/ 0 w 1206853"/>
                <a:gd name="connsiteY3-48" fmla="*/ 950438 h 1069402"/>
                <a:gd name="connsiteX4-49" fmla="*/ 0 w 1206853"/>
                <a:gd name="connsiteY4-50" fmla="*/ 0 h 1069402"/>
                <a:gd name="connsiteX0-51" fmla="*/ 0 w 1206853"/>
                <a:gd name="connsiteY0-52" fmla="*/ 0 h 1069402"/>
                <a:gd name="connsiteX1-53" fmla="*/ 1206853 w 1206853"/>
                <a:gd name="connsiteY1-54" fmla="*/ 0 h 1069402"/>
                <a:gd name="connsiteX2-55" fmla="*/ 1202898 w 1206853"/>
                <a:gd name="connsiteY2-56" fmla="*/ 1069402 h 1069402"/>
                <a:gd name="connsiteX3-57" fmla="*/ 0 w 1206853"/>
                <a:gd name="connsiteY3-58" fmla="*/ 950438 h 1069402"/>
                <a:gd name="connsiteX4-59" fmla="*/ 0 w 1206853"/>
                <a:gd name="connsiteY4-60" fmla="*/ 0 h 1069402"/>
                <a:gd name="connsiteX0-61" fmla="*/ 0 w 1206853"/>
                <a:gd name="connsiteY0-62" fmla="*/ 0 h 1069402"/>
                <a:gd name="connsiteX1-63" fmla="*/ 1206853 w 1206853"/>
                <a:gd name="connsiteY1-64" fmla="*/ 0 h 1069402"/>
                <a:gd name="connsiteX2-65" fmla="*/ 1202898 w 1206853"/>
                <a:gd name="connsiteY2-66" fmla="*/ 1069402 h 1069402"/>
                <a:gd name="connsiteX3-67" fmla="*/ 0 w 1206853"/>
                <a:gd name="connsiteY3-68" fmla="*/ 950438 h 1069402"/>
                <a:gd name="connsiteX4-69" fmla="*/ 0 w 1206853"/>
                <a:gd name="connsiteY4-70" fmla="*/ 0 h 1069402"/>
                <a:gd name="connsiteX0-71" fmla="*/ 0 w 1231087"/>
                <a:gd name="connsiteY0-72" fmla="*/ 101100 h 1170502"/>
                <a:gd name="connsiteX1-73" fmla="*/ 1231087 w 1231087"/>
                <a:gd name="connsiteY1-74" fmla="*/ 0 h 1170502"/>
                <a:gd name="connsiteX2-75" fmla="*/ 1202898 w 1231087"/>
                <a:gd name="connsiteY2-76" fmla="*/ 1170502 h 1170502"/>
                <a:gd name="connsiteX3-77" fmla="*/ 0 w 1231087"/>
                <a:gd name="connsiteY3-78" fmla="*/ 1051538 h 1170502"/>
                <a:gd name="connsiteX4-79" fmla="*/ 0 w 1231087"/>
                <a:gd name="connsiteY4-80" fmla="*/ 101100 h 1170502"/>
                <a:gd name="connsiteX0-81" fmla="*/ 0 w 1231087"/>
                <a:gd name="connsiteY0-82" fmla="*/ 101100 h 1170502"/>
                <a:gd name="connsiteX1-83" fmla="*/ 1231087 w 1231087"/>
                <a:gd name="connsiteY1-84" fmla="*/ 0 h 1170502"/>
                <a:gd name="connsiteX2-85" fmla="*/ 1202898 w 1231087"/>
                <a:gd name="connsiteY2-86" fmla="*/ 1170502 h 1170502"/>
                <a:gd name="connsiteX3-87" fmla="*/ 0 w 1231087"/>
                <a:gd name="connsiteY3-88" fmla="*/ 1051538 h 1170502"/>
                <a:gd name="connsiteX4-89" fmla="*/ 0 w 1231087"/>
                <a:gd name="connsiteY4-90" fmla="*/ 101100 h 11705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255947" y="3156576"/>
              <a:ext cx="1273323" cy="1273323"/>
              <a:chOff x="3255947" y="3156576"/>
              <a:chExt cx="1273323" cy="1273323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255947" y="3156576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3576595" y="3478290"/>
                <a:ext cx="623829" cy="627522"/>
                <a:chOff x="1725613" y="5727700"/>
                <a:chExt cx="268287" cy="269875"/>
              </a:xfrm>
              <a:solidFill>
                <a:srgbClr val="0065B0"/>
              </a:solidFill>
            </p:grpSpPr>
            <p:sp>
              <p:nvSpPr>
                <p:cNvPr id="21" name="Freeform 10"/>
                <p:cNvSpPr/>
                <p:nvPr/>
              </p:nvSpPr>
              <p:spPr bwMode="auto">
                <a:xfrm>
                  <a:off x="1766888" y="5757863"/>
                  <a:ext cx="31750" cy="31750"/>
                </a:xfrm>
                <a:custGeom>
                  <a:avLst/>
                  <a:gdLst>
                    <a:gd name="T0" fmla="*/ 10 w 12"/>
                    <a:gd name="T1" fmla="*/ 6 h 12"/>
                    <a:gd name="T2" fmla="*/ 6 w 12"/>
                    <a:gd name="T3" fmla="*/ 2 h 12"/>
                    <a:gd name="T4" fmla="*/ 2 w 12"/>
                    <a:gd name="T5" fmla="*/ 2 h 12"/>
                    <a:gd name="T6" fmla="*/ 2 w 12"/>
                    <a:gd name="T7" fmla="*/ 6 h 12"/>
                    <a:gd name="T8" fmla="*/ 6 w 12"/>
                    <a:gd name="T9" fmla="*/ 10 h 12"/>
                    <a:gd name="T10" fmla="*/ 10 w 12"/>
                    <a:gd name="T11" fmla="*/ 10 h 12"/>
                    <a:gd name="T12" fmla="*/ 10 w 12"/>
                    <a:gd name="T13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12">
                      <a:moveTo>
                        <a:pt x="10" y="6"/>
                      </a:move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5"/>
                        <a:pt x="2" y="6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2"/>
                        <a:pt x="9" y="12"/>
                        <a:pt x="10" y="10"/>
                      </a:cubicBezTo>
                      <a:cubicBezTo>
                        <a:pt x="12" y="9"/>
                        <a:pt x="12" y="7"/>
                        <a:pt x="10" y="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2" name="Freeform 11"/>
                <p:cNvSpPr/>
                <p:nvPr/>
              </p:nvSpPr>
              <p:spPr bwMode="auto">
                <a:xfrm>
                  <a:off x="1725613" y="5846763"/>
                  <a:ext cx="33337" cy="15875"/>
                </a:xfrm>
                <a:custGeom>
                  <a:avLst/>
                  <a:gdLst>
                    <a:gd name="T0" fmla="*/ 9 w 12"/>
                    <a:gd name="T1" fmla="*/ 0 h 6"/>
                    <a:gd name="T2" fmla="*/ 3 w 12"/>
                    <a:gd name="T3" fmla="*/ 0 h 6"/>
                    <a:gd name="T4" fmla="*/ 0 w 12"/>
                    <a:gd name="T5" fmla="*/ 3 h 6"/>
                    <a:gd name="T6" fmla="*/ 3 w 12"/>
                    <a:gd name="T7" fmla="*/ 6 h 6"/>
                    <a:gd name="T8" fmla="*/ 9 w 12"/>
                    <a:gd name="T9" fmla="*/ 6 h 6"/>
                    <a:gd name="T10" fmla="*/ 12 w 12"/>
                    <a:gd name="T11" fmla="*/ 3 h 6"/>
                    <a:gd name="T12" fmla="*/ 9 w 12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6">
                      <a:moveTo>
                        <a:pt x="9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11" y="6"/>
                        <a:pt x="12" y="5"/>
                        <a:pt x="12" y="3"/>
                      </a:cubicBezTo>
                      <a:cubicBezTo>
                        <a:pt x="12" y="1"/>
                        <a:pt x="11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Freeform 12"/>
                <p:cNvSpPr/>
                <p:nvPr/>
              </p:nvSpPr>
              <p:spPr bwMode="auto">
                <a:xfrm>
                  <a:off x="1960563" y="5862638"/>
                  <a:ext cx="33337" cy="15875"/>
                </a:xfrm>
                <a:custGeom>
                  <a:avLst/>
                  <a:gdLst>
                    <a:gd name="T0" fmla="*/ 9 w 12"/>
                    <a:gd name="T1" fmla="*/ 0 h 6"/>
                    <a:gd name="T2" fmla="*/ 3 w 12"/>
                    <a:gd name="T3" fmla="*/ 0 h 6"/>
                    <a:gd name="T4" fmla="*/ 0 w 12"/>
                    <a:gd name="T5" fmla="*/ 3 h 6"/>
                    <a:gd name="T6" fmla="*/ 3 w 12"/>
                    <a:gd name="T7" fmla="*/ 6 h 6"/>
                    <a:gd name="T8" fmla="*/ 9 w 12"/>
                    <a:gd name="T9" fmla="*/ 6 h 6"/>
                    <a:gd name="T10" fmla="*/ 12 w 12"/>
                    <a:gd name="T11" fmla="*/ 3 h 6"/>
                    <a:gd name="T12" fmla="*/ 9 w 12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6">
                      <a:moveTo>
                        <a:pt x="9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11" y="6"/>
                        <a:pt x="12" y="5"/>
                        <a:pt x="12" y="3"/>
                      </a:cubicBezTo>
                      <a:cubicBezTo>
                        <a:pt x="12" y="1"/>
                        <a:pt x="11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Freeform 13"/>
                <p:cNvSpPr/>
                <p:nvPr/>
              </p:nvSpPr>
              <p:spPr bwMode="auto">
                <a:xfrm>
                  <a:off x="1933575" y="5770563"/>
                  <a:ext cx="30162" cy="30162"/>
                </a:xfrm>
                <a:custGeom>
                  <a:avLst/>
                  <a:gdLst>
                    <a:gd name="T0" fmla="*/ 10 w 11"/>
                    <a:gd name="T1" fmla="*/ 1 h 11"/>
                    <a:gd name="T2" fmla="*/ 5 w 11"/>
                    <a:gd name="T3" fmla="*/ 1 h 11"/>
                    <a:gd name="T4" fmla="*/ 1 w 11"/>
                    <a:gd name="T5" fmla="*/ 5 h 11"/>
                    <a:gd name="T6" fmla="*/ 1 w 11"/>
                    <a:gd name="T7" fmla="*/ 10 h 11"/>
                    <a:gd name="T8" fmla="*/ 5 w 11"/>
                    <a:gd name="T9" fmla="*/ 10 h 11"/>
                    <a:gd name="T10" fmla="*/ 10 w 11"/>
                    <a:gd name="T11" fmla="*/ 5 h 11"/>
                    <a:gd name="T12" fmla="*/ 10 w 11"/>
                    <a:gd name="T13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1">
                      <a:moveTo>
                        <a:pt x="10" y="1"/>
                      </a:moveTo>
                      <a:cubicBezTo>
                        <a:pt x="9" y="0"/>
                        <a:pt x="7" y="0"/>
                        <a:pt x="5" y="1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7"/>
                        <a:pt x="0" y="9"/>
                        <a:pt x="1" y="10"/>
                      </a:cubicBezTo>
                      <a:cubicBezTo>
                        <a:pt x="2" y="11"/>
                        <a:pt x="4" y="11"/>
                        <a:pt x="5" y="10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4"/>
                        <a:pt x="11" y="2"/>
                        <a:pt x="10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1860550" y="5727700"/>
                  <a:ext cx="17462" cy="34925"/>
                </a:xfrm>
                <a:custGeom>
                  <a:avLst/>
                  <a:gdLst>
                    <a:gd name="T0" fmla="*/ 3 w 6"/>
                    <a:gd name="T1" fmla="*/ 13 h 13"/>
                    <a:gd name="T2" fmla="*/ 5 w 6"/>
                    <a:gd name="T3" fmla="*/ 12 h 13"/>
                    <a:gd name="T4" fmla="*/ 6 w 6"/>
                    <a:gd name="T5" fmla="*/ 10 h 13"/>
                    <a:gd name="T6" fmla="*/ 6 w 6"/>
                    <a:gd name="T7" fmla="*/ 3 h 13"/>
                    <a:gd name="T8" fmla="*/ 3 w 6"/>
                    <a:gd name="T9" fmla="*/ 0 h 13"/>
                    <a:gd name="T10" fmla="*/ 0 w 6"/>
                    <a:gd name="T11" fmla="*/ 2 h 13"/>
                    <a:gd name="T12" fmla="*/ 0 w 6"/>
                    <a:gd name="T13" fmla="*/ 3 h 13"/>
                    <a:gd name="T14" fmla="*/ 0 w 6"/>
                    <a:gd name="T15" fmla="*/ 10 h 13"/>
                    <a:gd name="T16" fmla="*/ 3 w 6"/>
                    <a:gd name="T1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3">
                      <a:moveTo>
                        <a:pt x="3" y="13"/>
                      </a:moveTo>
                      <a:cubicBezTo>
                        <a:pt x="3" y="13"/>
                        <a:pt x="4" y="12"/>
                        <a:pt x="5" y="12"/>
                      </a:cubicBezTo>
                      <a:cubicBezTo>
                        <a:pt x="5" y="11"/>
                        <a:pt x="6" y="11"/>
                        <a:pt x="6" y="10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3"/>
                        <a:pt x="3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Freeform 15"/>
                <p:cNvSpPr/>
                <p:nvPr/>
              </p:nvSpPr>
              <p:spPr bwMode="auto">
                <a:xfrm>
                  <a:off x="1793875" y="5794375"/>
                  <a:ext cx="131762" cy="152400"/>
                </a:xfrm>
                <a:custGeom>
                  <a:avLst/>
                  <a:gdLst>
                    <a:gd name="T0" fmla="*/ 25 w 49"/>
                    <a:gd name="T1" fmla="*/ 0 h 56"/>
                    <a:gd name="T2" fmla="*/ 0 w 49"/>
                    <a:gd name="T3" fmla="*/ 25 h 56"/>
                    <a:gd name="T4" fmla="*/ 12 w 49"/>
                    <a:gd name="T5" fmla="*/ 46 h 56"/>
                    <a:gd name="T6" fmla="*/ 12 w 49"/>
                    <a:gd name="T7" fmla="*/ 56 h 56"/>
                    <a:gd name="T8" fmla="*/ 37 w 49"/>
                    <a:gd name="T9" fmla="*/ 56 h 56"/>
                    <a:gd name="T10" fmla="*/ 37 w 49"/>
                    <a:gd name="T11" fmla="*/ 46 h 56"/>
                    <a:gd name="T12" fmla="*/ 49 w 49"/>
                    <a:gd name="T13" fmla="*/ 25 h 56"/>
                    <a:gd name="T14" fmla="*/ 25 w 49"/>
                    <a:gd name="T15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56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4"/>
                        <a:pt x="5" y="42"/>
                        <a:pt x="12" y="46"/>
                      </a:cubicBezTo>
                      <a:cubicBezTo>
                        <a:pt x="12" y="56"/>
                        <a:pt x="12" y="56"/>
                        <a:pt x="12" y="56"/>
                      </a:cubicBezTo>
                      <a:cubicBezTo>
                        <a:pt x="37" y="56"/>
                        <a:pt x="37" y="56"/>
                        <a:pt x="37" y="56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44" y="42"/>
                        <a:pt x="49" y="34"/>
                        <a:pt x="49" y="25"/>
                      </a:cubicBezTo>
                      <a:cubicBezTo>
                        <a:pt x="49" y="11"/>
                        <a:pt x="38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Freeform 16"/>
                <p:cNvSpPr/>
                <p:nvPr/>
              </p:nvSpPr>
              <p:spPr bwMode="auto">
                <a:xfrm>
                  <a:off x="1825625" y="5962650"/>
                  <a:ext cx="68262" cy="34925"/>
                </a:xfrm>
                <a:custGeom>
                  <a:avLst/>
                  <a:gdLst>
                    <a:gd name="T0" fmla="*/ 0 w 25"/>
                    <a:gd name="T1" fmla="*/ 6 h 13"/>
                    <a:gd name="T2" fmla="*/ 7 w 25"/>
                    <a:gd name="T3" fmla="*/ 6 h 13"/>
                    <a:gd name="T4" fmla="*/ 6 w 25"/>
                    <a:gd name="T5" fmla="*/ 7 h 13"/>
                    <a:gd name="T6" fmla="*/ 13 w 25"/>
                    <a:gd name="T7" fmla="*/ 13 h 13"/>
                    <a:gd name="T8" fmla="*/ 19 w 25"/>
                    <a:gd name="T9" fmla="*/ 7 h 13"/>
                    <a:gd name="T10" fmla="*/ 19 w 25"/>
                    <a:gd name="T11" fmla="*/ 6 h 13"/>
                    <a:gd name="T12" fmla="*/ 25 w 25"/>
                    <a:gd name="T13" fmla="*/ 6 h 13"/>
                    <a:gd name="T14" fmla="*/ 25 w 25"/>
                    <a:gd name="T15" fmla="*/ 0 h 13"/>
                    <a:gd name="T16" fmla="*/ 0 w 25"/>
                    <a:gd name="T17" fmla="*/ 0 h 13"/>
                    <a:gd name="T18" fmla="*/ 0 w 25"/>
                    <a:gd name="T19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3">
                      <a:moveTo>
                        <a:pt x="0" y="6"/>
                      </a:move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10"/>
                        <a:pt x="9" y="13"/>
                        <a:pt x="13" y="13"/>
                      </a:cubicBezTo>
                      <a:cubicBezTo>
                        <a:pt x="16" y="13"/>
                        <a:pt x="19" y="10"/>
                        <a:pt x="19" y="7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28" name="组合 27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/>
          <p:cNvGrpSpPr/>
          <p:nvPr/>
        </p:nvGrpSpPr>
        <p:grpSpPr>
          <a:xfrm>
            <a:off x="6764296" y="2811974"/>
            <a:ext cx="2172148" cy="1616739"/>
            <a:chOff x="6764296" y="2811974"/>
            <a:chExt cx="2172148" cy="1616739"/>
          </a:xfrm>
        </p:grpSpPr>
        <p:sp>
          <p:nvSpPr>
            <p:cNvPr id="29" name="矩形 2"/>
            <p:cNvSpPr/>
            <p:nvPr/>
          </p:nvSpPr>
          <p:spPr>
            <a:xfrm rot="1376504" flipH="1">
              <a:off x="6764296" y="2811974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-1" fmla="*/ 0 w 1206853"/>
                <a:gd name="connsiteY0-2" fmla="*/ 0 h 950438"/>
                <a:gd name="connsiteX1-3" fmla="*/ 1206853 w 1206853"/>
                <a:gd name="connsiteY1-4" fmla="*/ 0 h 950438"/>
                <a:gd name="connsiteX2-5" fmla="*/ 1206853 w 1206853"/>
                <a:gd name="connsiteY2-6" fmla="*/ 950438 h 950438"/>
                <a:gd name="connsiteX3-7" fmla="*/ 0 w 1206853"/>
                <a:gd name="connsiteY3-8" fmla="*/ 950438 h 950438"/>
                <a:gd name="connsiteX4-9" fmla="*/ 0 w 1206853"/>
                <a:gd name="connsiteY4-10" fmla="*/ 0 h 950438"/>
                <a:gd name="connsiteX0-11" fmla="*/ 0 w 1206853"/>
                <a:gd name="connsiteY0-12" fmla="*/ 0 h 950438"/>
                <a:gd name="connsiteX1-13" fmla="*/ 1206853 w 1206853"/>
                <a:gd name="connsiteY1-14" fmla="*/ 0 h 950438"/>
                <a:gd name="connsiteX2-15" fmla="*/ 1206853 w 1206853"/>
                <a:gd name="connsiteY2-16" fmla="*/ 950438 h 950438"/>
                <a:gd name="connsiteX3-17" fmla="*/ 0 w 1206853"/>
                <a:gd name="connsiteY3-18" fmla="*/ 950438 h 950438"/>
                <a:gd name="connsiteX4-19" fmla="*/ 0 w 1206853"/>
                <a:gd name="connsiteY4-20" fmla="*/ 0 h 950438"/>
                <a:gd name="connsiteX0-21" fmla="*/ 0 w 1206853"/>
                <a:gd name="connsiteY0-22" fmla="*/ 0 h 950438"/>
                <a:gd name="connsiteX1-23" fmla="*/ 1206853 w 1206853"/>
                <a:gd name="connsiteY1-24" fmla="*/ 0 h 950438"/>
                <a:gd name="connsiteX2-25" fmla="*/ 1206853 w 1206853"/>
                <a:gd name="connsiteY2-26" fmla="*/ 950438 h 950438"/>
                <a:gd name="connsiteX3-27" fmla="*/ 0 w 1206853"/>
                <a:gd name="connsiteY3-28" fmla="*/ 950438 h 950438"/>
                <a:gd name="connsiteX4-29" fmla="*/ 0 w 1206853"/>
                <a:gd name="connsiteY4-30" fmla="*/ 0 h 950438"/>
                <a:gd name="connsiteX0-31" fmla="*/ 0 w 1206853"/>
                <a:gd name="connsiteY0-32" fmla="*/ 0 h 950438"/>
                <a:gd name="connsiteX1-33" fmla="*/ 1206853 w 1206853"/>
                <a:gd name="connsiteY1-34" fmla="*/ 0 h 950438"/>
                <a:gd name="connsiteX2-35" fmla="*/ 1206853 w 1206853"/>
                <a:gd name="connsiteY2-36" fmla="*/ 950438 h 950438"/>
                <a:gd name="connsiteX3-37" fmla="*/ 0 w 1206853"/>
                <a:gd name="connsiteY3-38" fmla="*/ 950438 h 950438"/>
                <a:gd name="connsiteX4-39" fmla="*/ 0 w 1206853"/>
                <a:gd name="connsiteY4-40" fmla="*/ 0 h 950438"/>
                <a:gd name="connsiteX0-41" fmla="*/ 0 w 1206853"/>
                <a:gd name="connsiteY0-42" fmla="*/ 0 h 1069402"/>
                <a:gd name="connsiteX1-43" fmla="*/ 1206853 w 1206853"/>
                <a:gd name="connsiteY1-44" fmla="*/ 0 h 1069402"/>
                <a:gd name="connsiteX2-45" fmla="*/ 1202898 w 1206853"/>
                <a:gd name="connsiteY2-46" fmla="*/ 1069402 h 1069402"/>
                <a:gd name="connsiteX3-47" fmla="*/ 0 w 1206853"/>
                <a:gd name="connsiteY3-48" fmla="*/ 950438 h 1069402"/>
                <a:gd name="connsiteX4-49" fmla="*/ 0 w 1206853"/>
                <a:gd name="connsiteY4-50" fmla="*/ 0 h 1069402"/>
                <a:gd name="connsiteX0-51" fmla="*/ 0 w 1206853"/>
                <a:gd name="connsiteY0-52" fmla="*/ 0 h 1069402"/>
                <a:gd name="connsiteX1-53" fmla="*/ 1206853 w 1206853"/>
                <a:gd name="connsiteY1-54" fmla="*/ 0 h 1069402"/>
                <a:gd name="connsiteX2-55" fmla="*/ 1202898 w 1206853"/>
                <a:gd name="connsiteY2-56" fmla="*/ 1069402 h 1069402"/>
                <a:gd name="connsiteX3-57" fmla="*/ 0 w 1206853"/>
                <a:gd name="connsiteY3-58" fmla="*/ 950438 h 1069402"/>
                <a:gd name="connsiteX4-59" fmla="*/ 0 w 1206853"/>
                <a:gd name="connsiteY4-60" fmla="*/ 0 h 1069402"/>
                <a:gd name="connsiteX0-61" fmla="*/ 0 w 1206853"/>
                <a:gd name="connsiteY0-62" fmla="*/ 0 h 1069402"/>
                <a:gd name="connsiteX1-63" fmla="*/ 1206853 w 1206853"/>
                <a:gd name="connsiteY1-64" fmla="*/ 0 h 1069402"/>
                <a:gd name="connsiteX2-65" fmla="*/ 1202898 w 1206853"/>
                <a:gd name="connsiteY2-66" fmla="*/ 1069402 h 1069402"/>
                <a:gd name="connsiteX3-67" fmla="*/ 0 w 1206853"/>
                <a:gd name="connsiteY3-68" fmla="*/ 950438 h 1069402"/>
                <a:gd name="connsiteX4-69" fmla="*/ 0 w 1206853"/>
                <a:gd name="connsiteY4-70" fmla="*/ 0 h 1069402"/>
                <a:gd name="connsiteX0-71" fmla="*/ 0 w 1231087"/>
                <a:gd name="connsiteY0-72" fmla="*/ 101100 h 1170502"/>
                <a:gd name="connsiteX1-73" fmla="*/ 1231087 w 1231087"/>
                <a:gd name="connsiteY1-74" fmla="*/ 0 h 1170502"/>
                <a:gd name="connsiteX2-75" fmla="*/ 1202898 w 1231087"/>
                <a:gd name="connsiteY2-76" fmla="*/ 1170502 h 1170502"/>
                <a:gd name="connsiteX3-77" fmla="*/ 0 w 1231087"/>
                <a:gd name="connsiteY3-78" fmla="*/ 1051538 h 1170502"/>
                <a:gd name="connsiteX4-79" fmla="*/ 0 w 1231087"/>
                <a:gd name="connsiteY4-80" fmla="*/ 101100 h 1170502"/>
                <a:gd name="connsiteX0-81" fmla="*/ 0 w 1231087"/>
                <a:gd name="connsiteY0-82" fmla="*/ 101100 h 1170502"/>
                <a:gd name="connsiteX1-83" fmla="*/ 1231087 w 1231087"/>
                <a:gd name="connsiteY1-84" fmla="*/ 0 h 1170502"/>
                <a:gd name="connsiteX2-85" fmla="*/ 1202898 w 1231087"/>
                <a:gd name="connsiteY2-86" fmla="*/ 1170502 h 1170502"/>
                <a:gd name="connsiteX3-87" fmla="*/ 0 w 1231087"/>
                <a:gd name="connsiteY3-88" fmla="*/ 1051538 h 1170502"/>
                <a:gd name="connsiteX4-89" fmla="*/ 0 w 1231087"/>
                <a:gd name="connsiteY4-90" fmla="*/ 101100 h 11705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663121" y="3155390"/>
              <a:ext cx="1273323" cy="1273323"/>
              <a:chOff x="7663121" y="3155390"/>
              <a:chExt cx="1273323" cy="1273323"/>
            </a:xfrm>
          </p:grpSpPr>
          <p:sp>
            <p:nvSpPr>
              <p:cNvPr id="31" name="椭圆 30"/>
              <p:cNvSpPr/>
              <p:nvPr/>
            </p:nvSpPr>
            <p:spPr>
              <a:xfrm flipH="1">
                <a:off x="7663121" y="3155390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8038570" y="3538243"/>
                <a:ext cx="509455" cy="507616"/>
                <a:chOff x="5287964" y="2994026"/>
                <a:chExt cx="879475" cy="876300"/>
              </a:xfrm>
              <a:solidFill>
                <a:srgbClr val="0065B0"/>
              </a:solidFill>
            </p:grpSpPr>
            <p:sp>
              <p:nvSpPr>
                <p:cNvPr id="33" name="Freeform 75"/>
                <p:cNvSpPr>
                  <a:spLocks noEditPoints="1"/>
                </p:cNvSpPr>
                <p:nvPr/>
              </p:nvSpPr>
              <p:spPr bwMode="auto">
                <a:xfrm>
                  <a:off x="5287964" y="3076576"/>
                  <a:ext cx="796925" cy="793750"/>
                </a:xfrm>
                <a:custGeom>
                  <a:avLst/>
                  <a:gdLst>
                    <a:gd name="T0" fmla="*/ 105 w 211"/>
                    <a:gd name="T1" fmla="*/ 211 h 211"/>
                    <a:gd name="T2" fmla="*/ 211 w 211"/>
                    <a:gd name="T3" fmla="*/ 106 h 211"/>
                    <a:gd name="T4" fmla="*/ 198 w 211"/>
                    <a:gd name="T5" fmla="*/ 56 h 211"/>
                    <a:gd name="T6" fmla="*/ 196 w 211"/>
                    <a:gd name="T7" fmla="*/ 56 h 211"/>
                    <a:gd name="T8" fmla="*/ 194 w 211"/>
                    <a:gd name="T9" fmla="*/ 56 h 211"/>
                    <a:gd name="T10" fmla="*/ 181 w 211"/>
                    <a:gd name="T11" fmla="*/ 55 h 211"/>
                    <a:gd name="T12" fmla="*/ 171 w 211"/>
                    <a:gd name="T13" fmla="*/ 65 h 211"/>
                    <a:gd name="T14" fmla="*/ 183 w 211"/>
                    <a:gd name="T15" fmla="*/ 106 h 211"/>
                    <a:gd name="T16" fmla="*/ 105 w 211"/>
                    <a:gd name="T17" fmla="*/ 183 h 211"/>
                    <a:gd name="T18" fmla="*/ 28 w 211"/>
                    <a:gd name="T19" fmla="*/ 106 h 211"/>
                    <a:gd name="T20" fmla="*/ 105 w 211"/>
                    <a:gd name="T21" fmla="*/ 28 h 211"/>
                    <a:gd name="T22" fmla="*/ 146 w 211"/>
                    <a:gd name="T23" fmla="*/ 40 h 211"/>
                    <a:gd name="T24" fmla="*/ 155 w 211"/>
                    <a:gd name="T25" fmla="*/ 31 h 211"/>
                    <a:gd name="T26" fmla="*/ 154 w 211"/>
                    <a:gd name="T27" fmla="*/ 16 h 211"/>
                    <a:gd name="T28" fmla="*/ 154 w 211"/>
                    <a:gd name="T29" fmla="*/ 12 h 211"/>
                    <a:gd name="T30" fmla="*/ 105 w 211"/>
                    <a:gd name="T31" fmla="*/ 0 h 211"/>
                    <a:gd name="T32" fmla="*/ 0 w 211"/>
                    <a:gd name="T33" fmla="*/ 106 h 211"/>
                    <a:gd name="T34" fmla="*/ 105 w 211"/>
                    <a:gd name="T35" fmla="*/ 211 h 211"/>
                    <a:gd name="T36" fmla="*/ 105 w 211"/>
                    <a:gd name="T37" fmla="*/ 211 h 211"/>
                    <a:gd name="T38" fmla="*/ 105 w 211"/>
                    <a:gd name="T39" fmla="*/ 211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1" h="211">
                      <a:moveTo>
                        <a:pt x="105" y="211"/>
                      </a:moveTo>
                      <a:cubicBezTo>
                        <a:pt x="164" y="211"/>
                        <a:pt x="211" y="164"/>
                        <a:pt x="211" y="106"/>
                      </a:cubicBezTo>
                      <a:cubicBezTo>
                        <a:pt x="211" y="88"/>
                        <a:pt x="206" y="71"/>
                        <a:pt x="198" y="56"/>
                      </a:cubicBezTo>
                      <a:cubicBezTo>
                        <a:pt x="198" y="56"/>
                        <a:pt x="197" y="56"/>
                        <a:pt x="196" y="56"/>
                      </a:cubicBezTo>
                      <a:cubicBezTo>
                        <a:pt x="195" y="56"/>
                        <a:pt x="195" y="56"/>
                        <a:pt x="194" y="56"/>
                      </a:cubicBezTo>
                      <a:cubicBezTo>
                        <a:pt x="181" y="55"/>
                        <a:pt x="181" y="55"/>
                        <a:pt x="181" y="55"/>
                      </a:cubicBezTo>
                      <a:cubicBezTo>
                        <a:pt x="171" y="65"/>
                        <a:pt x="171" y="65"/>
                        <a:pt x="171" y="65"/>
                      </a:cubicBezTo>
                      <a:cubicBezTo>
                        <a:pt x="179" y="77"/>
                        <a:pt x="183" y="91"/>
                        <a:pt x="183" y="106"/>
                      </a:cubicBezTo>
                      <a:cubicBezTo>
                        <a:pt x="183" y="149"/>
                        <a:pt x="148" y="183"/>
                        <a:pt x="105" y="183"/>
                      </a:cubicBezTo>
                      <a:cubicBezTo>
                        <a:pt x="62" y="183"/>
                        <a:pt x="28" y="149"/>
                        <a:pt x="28" y="106"/>
                      </a:cubicBezTo>
                      <a:cubicBezTo>
                        <a:pt x="28" y="63"/>
                        <a:pt x="62" y="28"/>
                        <a:pt x="105" y="28"/>
                      </a:cubicBezTo>
                      <a:cubicBezTo>
                        <a:pt x="120" y="28"/>
                        <a:pt x="134" y="32"/>
                        <a:pt x="146" y="40"/>
                      </a:cubicBezTo>
                      <a:cubicBezTo>
                        <a:pt x="155" y="31"/>
                        <a:pt x="155" y="31"/>
                        <a:pt x="155" y="31"/>
                      </a:cubicBezTo>
                      <a:cubicBezTo>
                        <a:pt x="154" y="16"/>
                        <a:pt x="154" y="16"/>
                        <a:pt x="154" y="16"/>
                      </a:cubicBezTo>
                      <a:cubicBezTo>
                        <a:pt x="154" y="14"/>
                        <a:pt x="154" y="13"/>
                        <a:pt x="154" y="12"/>
                      </a:cubicBezTo>
                      <a:cubicBezTo>
                        <a:pt x="139" y="5"/>
                        <a:pt x="123" y="0"/>
                        <a:pt x="105" y="0"/>
                      </a:cubicBezTo>
                      <a:cubicBezTo>
                        <a:pt x="47" y="0"/>
                        <a:pt x="0" y="48"/>
                        <a:pt x="0" y="106"/>
                      </a:cubicBezTo>
                      <a:cubicBezTo>
                        <a:pt x="0" y="164"/>
                        <a:pt x="47" y="211"/>
                        <a:pt x="105" y="211"/>
                      </a:cubicBezTo>
                      <a:close/>
                      <a:moveTo>
                        <a:pt x="105" y="211"/>
                      </a:moveTo>
                      <a:cubicBezTo>
                        <a:pt x="105" y="211"/>
                        <a:pt x="105" y="211"/>
                        <a:pt x="105" y="21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4" name="Freeform 76"/>
                <p:cNvSpPr>
                  <a:spLocks noEditPoints="1"/>
                </p:cNvSpPr>
                <p:nvPr/>
              </p:nvSpPr>
              <p:spPr bwMode="auto">
                <a:xfrm>
                  <a:off x="5487989" y="3279776"/>
                  <a:ext cx="392113" cy="392113"/>
                </a:xfrm>
                <a:custGeom>
                  <a:avLst/>
                  <a:gdLst>
                    <a:gd name="T0" fmla="*/ 52 w 104"/>
                    <a:gd name="T1" fmla="*/ 25 h 104"/>
                    <a:gd name="T2" fmla="*/ 54 w 104"/>
                    <a:gd name="T3" fmla="*/ 25 h 104"/>
                    <a:gd name="T4" fmla="*/ 74 w 104"/>
                    <a:gd name="T5" fmla="*/ 5 h 104"/>
                    <a:gd name="T6" fmla="*/ 74 w 104"/>
                    <a:gd name="T7" fmla="*/ 5 h 104"/>
                    <a:gd name="T8" fmla="*/ 52 w 104"/>
                    <a:gd name="T9" fmla="*/ 0 h 104"/>
                    <a:gd name="T10" fmla="*/ 0 w 104"/>
                    <a:gd name="T11" fmla="*/ 52 h 104"/>
                    <a:gd name="T12" fmla="*/ 52 w 104"/>
                    <a:gd name="T13" fmla="*/ 104 h 104"/>
                    <a:gd name="T14" fmla="*/ 104 w 104"/>
                    <a:gd name="T15" fmla="*/ 52 h 104"/>
                    <a:gd name="T16" fmla="*/ 99 w 104"/>
                    <a:gd name="T17" fmla="*/ 30 h 104"/>
                    <a:gd name="T18" fmla="*/ 99 w 104"/>
                    <a:gd name="T19" fmla="*/ 30 h 104"/>
                    <a:gd name="T20" fmla="*/ 79 w 104"/>
                    <a:gd name="T21" fmla="*/ 50 h 104"/>
                    <a:gd name="T22" fmla="*/ 79 w 104"/>
                    <a:gd name="T23" fmla="*/ 52 h 104"/>
                    <a:gd name="T24" fmla="*/ 52 w 104"/>
                    <a:gd name="T25" fmla="*/ 79 h 104"/>
                    <a:gd name="T26" fmla="*/ 25 w 104"/>
                    <a:gd name="T27" fmla="*/ 52 h 104"/>
                    <a:gd name="T28" fmla="*/ 52 w 104"/>
                    <a:gd name="T29" fmla="*/ 25 h 104"/>
                    <a:gd name="T30" fmla="*/ 52 w 104"/>
                    <a:gd name="T31" fmla="*/ 25 h 104"/>
                    <a:gd name="T32" fmla="*/ 52 w 104"/>
                    <a:gd name="T33" fmla="*/ 2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4" h="104">
                      <a:moveTo>
                        <a:pt x="52" y="25"/>
                      </a:moveTo>
                      <a:cubicBezTo>
                        <a:pt x="53" y="25"/>
                        <a:pt x="54" y="25"/>
                        <a:pt x="54" y="2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68" y="2"/>
                        <a:pt x="60" y="0"/>
                        <a:pt x="52" y="0"/>
                      </a:cubicBezTo>
                      <a:cubicBezTo>
                        <a:pt x="24" y="0"/>
                        <a:pt x="0" y="23"/>
                        <a:pt x="0" y="52"/>
                      </a:cubicBezTo>
                      <a:cubicBezTo>
                        <a:pt x="0" y="81"/>
                        <a:pt x="24" y="104"/>
                        <a:pt x="52" y="104"/>
                      </a:cubicBezTo>
                      <a:cubicBezTo>
                        <a:pt x="81" y="104"/>
                        <a:pt x="104" y="81"/>
                        <a:pt x="104" y="52"/>
                      </a:cubicBezTo>
                      <a:cubicBezTo>
                        <a:pt x="104" y="44"/>
                        <a:pt x="102" y="37"/>
                        <a:pt x="99" y="30"/>
                      </a:cubicBezTo>
                      <a:cubicBezTo>
                        <a:pt x="99" y="30"/>
                        <a:pt x="99" y="30"/>
                        <a:pt x="99" y="30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9" y="50"/>
                        <a:pt x="79" y="51"/>
                        <a:pt x="79" y="52"/>
                      </a:cubicBezTo>
                      <a:cubicBezTo>
                        <a:pt x="79" y="67"/>
                        <a:pt x="67" y="79"/>
                        <a:pt x="52" y="79"/>
                      </a:cubicBezTo>
                      <a:cubicBezTo>
                        <a:pt x="37" y="79"/>
                        <a:pt x="25" y="67"/>
                        <a:pt x="25" y="52"/>
                      </a:cubicBezTo>
                      <a:cubicBezTo>
                        <a:pt x="25" y="37"/>
                        <a:pt x="37" y="25"/>
                        <a:pt x="52" y="25"/>
                      </a:cubicBezTo>
                      <a:close/>
                      <a:moveTo>
                        <a:pt x="52" y="25"/>
                      </a:moveTo>
                      <a:cubicBezTo>
                        <a:pt x="52" y="25"/>
                        <a:pt x="52" y="25"/>
                        <a:pt x="52" y="2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5" name="Freeform 77"/>
                <p:cNvSpPr>
                  <a:spLocks noEditPoints="1"/>
                </p:cNvSpPr>
                <p:nvPr/>
              </p:nvSpPr>
              <p:spPr bwMode="auto">
                <a:xfrm>
                  <a:off x="5722939" y="2994026"/>
                  <a:ext cx="444500" cy="441325"/>
                </a:xfrm>
                <a:custGeom>
                  <a:avLst/>
                  <a:gdLst>
                    <a:gd name="T0" fmla="*/ 99 w 118"/>
                    <a:gd name="T1" fmla="*/ 32 h 117"/>
                    <a:gd name="T2" fmla="*/ 105 w 118"/>
                    <a:gd name="T3" fmla="*/ 26 h 117"/>
                    <a:gd name="T4" fmla="*/ 105 w 118"/>
                    <a:gd name="T5" fmla="*/ 17 h 117"/>
                    <a:gd name="T6" fmla="*/ 101 w 118"/>
                    <a:gd name="T7" fmla="*/ 13 h 117"/>
                    <a:gd name="T8" fmla="*/ 96 w 118"/>
                    <a:gd name="T9" fmla="*/ 11 h 117"/>
                    <a:gd name="T10" fmla="*/ 92 w 118"/>
                    <a:gd name="T11" fmla="*/ 13 h 117"/>
                    <a:gd name="T12" fmla="*/ 85 w 118"/>
                    <a:gd name="T13" fmla="*/ 19 h 117"/>
                    <a:gd name="T14" fmla="*/ 84 w 118"/>
                    <a:gd name="T15" fmla="*/ 2 h 117"/>
                    <a:gd name="T16" fmla="*/ 82 w 118"/>
                    <a:gd name="T17" fmla="*/ 0 h 117"/>
                    <a:gd name="T18" fmla="*/ 80 w 118"/>
                    <a:gd name="T19" fmla="*/ 1 h 117"/>
                    <a:gd name="T20" fmla="*/ 54 w 118"/>
                    <a:gd name="T21" fmla="*/ 26 h 117"/>
                    <a:gd name="T22" fmla="*/ 51 w 118"/>
                    <a:gd name="T23" fmla="*/ 35 h 117"/>
                    <a:gd name="T24" fmla="*/ 51 w 118"/>
                    <a:gd name="T25" fmla="*/ 36 h 117"/>
                    <a:gd name="T26" fmla="*/ 52 w 118"/>
                    <a:gd name="T27" fmla="*/ 52 h 117"/>
                    <a:gd name="T28" fmla="*/ 43 w 118"/>
                    <a:gd name="T29" fmla="*/ 62 h 117"/>
                    <a:gd name="T30" fmla="*/ 26 w 118"/>
                    <a:gd name="T31" fmla="*/ 78 h 117"/>
                    <a:gd name="T32" fmla="*/ 26 w 118"/>
                    <a:gd name="T33" fmla="*/ 79 h 117"/>
                    <a:gd name="T34" fmla="*/ 10 w 118"/>
                    <a:gd name="T35" fmla="*/ 95 h 117"/>
                    <a:gd name="T36" fmla="*/ 2 w 118"/>
                    <a:gd name="T37" fmla="*/ 102 h 117"/>
                    <a:gd name="T38" fmla="*/ 1 w 118"/>
                    <a:gd name="T39" fmla="*/ 106 h 117"/>
                    <a:gd name="T40" fmla="*/ 0 w 118"/>
                    <a:gd name="T41" fmla="*/ 111 h 117"/>
                    <a:gd name="T42" fmla="*/ 6 w 118"/>
                    <a:gd name="T43" fmla="*/ 117 h 117"/>
                    <a:gd name="T44" fmla="*/ 6 w 118"/>
                    <a:gd name="T45" fmla="*/ 117 h 117"/>
                    <a:gd name="T46" fmla="*/ 12 w 118"/>
                    <a:gd name="T47" fmla="*/ 117 h 117"/>
                    <a:gd name="T48" fmla="*/ 16 w 118"/>
                    <a:gd name="T49" fmla="*/ 115 h 117"/>
                    <a:gd name="T50" fmla="*/ 66 w 118"/>
                    <a:gd name="T51" fmla="*/ 65 h 117"/>
                    <a:gd name="T52" fmla="*/ 81 w 118"/>
                    <a:gd name="T53" fmla="*/ 66 h 117"/>
                    <a:gd name="T54" fmla="*/ 82 w 118"/>
                    <a:gd name="T55" fmla="*/ 66 h 117"/>
                    <a:gd name="T56" fmla="*/ 83 w 118"/>
                    <a:gd name="T57" fmla="*/ 66 h 117"/>
                    <a:gd name="T58" fmla="*/ 91 w 118"/>
                    <a:gd name="T59" fmla="*/ 63 h 117"/>
                    <a:gd name="T60" fmla="*/ 116 w 118"/>
                    <a:gd name="T61" fmla="*/ 37 h 117"/>
                    <a:gd name="T62" fmla="*/ 115 w 118"/>
                    <a:gd name="T63" fmla="*/ 33 h 117"/>
                    <a:gd name="T64" fmla="*/ 99 w 118"/>
                    <a:gd name="T65" fmla="*/ 32 h 117"/>
                    <a:gd name="T66" fmla="*/ 99 w 118"/>
                    <a:gd name="T67" fmla="*/ 32 h 117"/>
                    <a:gd name="T68" fmla="*/ 99 w 118"/>
                    <a:gd name="T69" fmla="*/ 32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8" h="117">
                      <a:moveTo>
                        <a:pt x="99" y="32"/>
                      </a:moveTo>
                      <a:cubicBezTo>
                        <a:pt x="105" y="26"/>
                        <a:pt x="105" y="26"/>
                        <a:pt x="105" y="26"/>
                      </a:cubicBezTo>
                      <a:cubicBezTo>
                        <a:pt x="108" y="24"/>
                        <a:pt x="108" y="20"/>
                        <a:pt x="105" y="17"/>
                      </a:cubicBezTo>
                      <a:cubicBezTo>
                        <a:pt x="101" y="13"/>
                        <a:pt x="101" y="13"/>
                        <a:pt x="101" y="13"/>
                      </a:cubicBezTo>
                      <a:cubicBezTo>
                        <a:pt x="100" y="12"/>
                        <a:pt x="98" y="11"/>
                        <a:pt x="96" y="11"/>
                      </a:cubicBezTo>
                      <a:cubicBezTo>
                        <a:pt x="95" y="11"/>
                        <a:pt x="93" y="12"/>
                        <a:pt x="92" y="13"/>
                      </a:cubicBezTo>
                      <a:cubicBezTo>
                        <a:pt x="85" y="19"/>
                        <a:pt x="85" y="19"/>
                        <a:pt x="85" y="19"/>
                      </a:cubicBezTo>
                      <a:cubicBezTo>
                        <a:pt x="84" y="2"/>
                        <a:pt x="84" y="2"/>
                        <a:pt x="84" y="2"/>
                      </a:cubicBezTo>
                      <a:cubicBezTo>
                        <a:pt x="84" y="1"/>
                        <a:pt x="83" y="0"/>
                        <a:pt x="82" y="0"/>
                      </a:cubicBezTo>
                      <a:cubicBezTo>
                        <a:pt x="81" y="0"/>
                        <a:pt x="80" y="0"/>
                        <a:pt x="80" y="1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2" y="29"/>
                        <a:pt x="51" y="32"/>
                        <a:pt x="51" y="35"/>
                      </a:cubicBezTo>
                      <a:cubicBezTo>
                        <a:pt x="51" y="36"/>
                        <a:pt x="51" y="36"/>
                        <a:pt x="51" y="36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43" y="62"/>
                        <a:pt x="43" y="62"/>
                        <a:pt x="43" y="62"/>
                      </a:cubicBezTo>
                      <a:cubicBezTo>
                        <a:pt x="26" y="78"/>
                        <a:pt x="26" y="78"/>
                        <a:pt x="26" y="78"/>
                      </a:cubicBezTo>
                      <a:cubicBezTo>
                        <a:pt x="26" y="79"/>
                        <a:pt x="26" y="79"/>
                        <a:pt x="26" y="79"/>
                      </a:cubicBezTo>
                      <a:cubicBezTo>
                        <a:pt x="10" y="95"/>
                        <a:pt x="10" y="95"/>
                        <a:pt x="10" y="95"/>
                      </a:cubicBez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1" y="103"/>
                        <a:pt x="1" y="104"/>
                        <a:pt x="1" y="106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0" y="115"/>
                        <a:pt x="3" y="117"/>
                        <a:pt x="6" y="117"/>
                      </a:cubicBezTo>
                      <a:cubicBezTo>
                        <a:pt x="6" y="117"/>
                        <a:pt x="6" y="117"/>
                        <a:pt x="6" y="117"/>
                      </a:cubicBezTo>
                      <a:cubicBezTo>
                        <a:pt x="12" y="117"/>
                        <a:pt x="12" y="117"/>
                        <a:pt x="12" y="117"/>
                      </a:cubicBezTo>
                      <a:cubicBezTo>
                        <a:pt x="14" y="117"/>
                        <a:pt x="15" y="116"/>
                        <a:pt x="16" y="115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2" y="66"/>
                        <a:pt x="82" y="66"/>
                        <a:pt x="83" y="66"/>
                      </a:cubicBezTo>
                      <a:cubicBezTo>
                        <a:pt x="86" y="66"/>
                        <a:pt x="89" y="65"/>
                        <a:pt x="91" y="63"/>
                      </a:cubicBezTo>
                      <a:cubicBezTo>
                        <a:pt x="116" y="37"/>
                        <a:pt x="116" y="37"/>
                        <a:pt x="116" y="37"/>
                      </a:cubicBezTo>
                      <a:cubicBezTo>
                        <a:pt x="118" y="36"/>
                        <a:pt x="117" y="33"/>
                        <a:pt x="115" y="33"/>
                      </a:cubicBezTo>
                      <a:lnTo>
                        <a:pt x="99" y="32"/>
                      </a:ln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36" name="组合 35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/>
          <p:cNvGrpSpPr/>
          <p:nvPr/>
        </p:nvGrpSpPr>
        <p:grpSpPr>
          <a:xfrm>
            <a:off x="6071140" y="3594881"/>
            <a:ext cx="1590175" cy="2183100"/>
            <a:chOff x="6071140" y="3594881"/>
            <a:chExt cx="1590175" cy="2183100"/>
          </a:xfrm>
        </p:grpSpPr>
        <p:sp>
          <p:nvSpPr>
            <p:cNvPr id="37" name="矩形 2"/>
            <p:cNvSpPr/>
            <p:nvPr/>
          </p:nvSpPr>
          <p:spPr>
            <a:xfrm rot="4087774" flipH="1">
              <a:off x="6040847" y="3625174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-1" fmla="*/ 0 w 1206853"/>
                <a:gd name="connsiteY0-2" fmla="*/ 0 h 950438"/>
                <a:gd name="connsiteX1-3" fmla="*/ 1206853 w 1206853"/>
                <a:gd name="connsiteY1-4" fmla="*/ 0 h 950438"/>
                <a:gd name="connsiteX2-5" fmla="*/ 1206853 w 1206853"/>
                <a:gd name="connsiteY2-6" fmla="*/ 950438 h 950438"/>
                <a:gd name="connsiteX3-7" fmla="*/ 0 w 1206853"/>
                <a:gd name="connsiteY3-8" fmla="*/ 950438 h 950438"/>
                <a:gd name="connsiteX4-9" fmla="*/ 0 w 1206853"/>
                <a:gd name="connsiteY4-10" fmla="*/ 0 h 950438"/>
                <a:gd name="connsiteX0-11" fmla="*/ 0 w 1206853"/>
                <a:gd name="connsiteY0-12" fmla="*/ 0 h 950438"/>
                <a:gd name="connsiteX1-13" fmla="*/ 1206853 w 1206853"/>
                <a:gd name="connsiteY1-14" fmla="*/ 0 h 950438"/>
                <a:gd name="connsiteX2-15" fmla="*/ 1206853 w 1206853"/>
                <a:gd name="connsiteY2-16" fmla="*/ 950438 h 950438"/>
                <a:gd name="connsiteX3-17" fmla="*/ 0 w 1206853"/>
                <a:gd name="connsiteY3-18" fmla="*/ 950438 h 950438"/>
                <a:gd name="connsiteX4-19" fmla="*/ 0 w 1206853"/>
                <a:gd name="connsiteY4-20" fmla="*/ 0 h 950438"/>
                <a:gd name="connsiteX0-21" fmla="*/ 0 w 1206853"/>
                <a:gd name="connsiteY0-22" fmla="*/ 0 h 950438"/>
                <a:gd name="connsiteX1-23" fmla="*/ 1206853 w 1206853"/>
                <a:gd name="connsiteY1-24" fmla="*/ 0 h 950438"/>
                <a:gd name="connsiteX2-25" fmla="*/ 1206853 w 1206853"/>
                <a:gd name="connsiteY2-26" fmla="*/ 950438 h 950438"/>
                <a:gd name="connsiteX3-27" fmla="*/ 0 w 1206853"/>
                <a:gd name="connsiteY3-28" fmla="*/ 950438 h 950438"/>
                <a:gd name="connsiteX4-29" fmla="*/ 0 w 1206853"/>
                <a:gd name="connsiteY4-30" fmla="*/ 0 h 950438"/>
                <a:gd name="connsiteX0-31" fmla="*/ 0 w 1206853"/>
                <a:gd name="connsiteY0-32" fmla="*/ 0 h 950438"/>
                <a:gd name="connsiteX1-33" fmla="*/ 1206853 w 1206853"/>
                <a:gd name="connsiteY1-34" fmla="*/ 0 h 950438"/>
                <a:gd name="connsiteX2-35" fmla="*/ 1206853 w 1206853"/>
                <a:gd name="connsiteY2-36" fmla="*/ 950438 h 950438"/>
                <a:gd name="connsiteX3-37" fmla="*/ 0 w 1206853"/>
                <a:gd name="connsiteY3-38" fmla="*/ 950438 h 950438"/>
                <a:gd name="connsiteX4-39" fmla="*/ 0 w 1206853"/>
                <a:gd name="connsiteY4-40" fmla="*/ 0 h 950438"/>
                <a:gd name="connsiteX0-41" fmla="*/ 0 w 1206853"/>
                <a:gd name="connsiteY0-42" fmla="*/ 0 h 1069402"/>
                <a:gd name="connsiteX1-43" fmla="*/ 1206853 w 1206853"/>
                <a:gd name="connsiteY1-44" fmla="*/ 0 h 1069402"/>
                <a:gd name="connsiteX2-45" fmla="*/ 1202898 w 1206853"/>
                <a:gd name="connsiteY2-46" fmla="*/ 1069402 h 1069402"/>
                <a:gd name="connsiteX3-47" fmla="*/ 0 w 1206853"/>
                <a:gd name="connsiteY3-48" fmla="*/ 950438 h 1069402"/>
                <a:gd name="connsiteX4-49" fmla="*/ 0 w 1206853"/>
                <a:gd name="connsiteY4-50" fmla="*/ 0 h 1069402"/>
                <a:gd name="connsiteX0-51" fmla="*/ 0 w 1206853"/>
                <a:gd name="connsiteY0-52" fmla="*/ 0 h 1069402"/>
                <a:gd name="connsiteX1-53" fmla="*/ 1206853 w 1206853"/>
                <a:gd name="connsiteY1-54" fmla="*/ 0 h 1069402"/>
                <a:gd name="connsiteX2-55" fmla="*/ 1202898 w 1206853"/>
                <a:gd name="connsiteY2-56" fmla="*/ 1069402 h 1069402"/>
                <a:gd name="connsiteX3-57" fmla="*/ 0 w 1206853"/>
                <a:gd name="connsiteY3-58" fmla="*/ 950438 h 1069402"/>
                <a:gd name="connsiteX4-59" fmla="*/ 0 w 1206853"/>
                <a:gd name="connsiteY4-60" fmla="*/ 0 h 1069402"/>
                <a:gd name="connsiteX0-61" fmla="*/ 0 w 1206853"/>
                <a:gd name="connsiteY0-62" fmla="*/ 0 h 1069402"/>
                <a:gd name="connsiteX1-63" fmla="*/ 1206853 w 1206853"/>
                <a:gd name="connsiteY1-64" fmla="*/ 0 h 1069402"/>
                <a:gd name="connsiteX2-65" fmla="*/ 1202898 w 1206853"/>
                <a:gd name="connsiteY2-66" fmla="*/ 1069402 h 1069402"/>
                <a:gd name="connsiteX3-67" fmla="*/ 0 w 1206853"/>
                <a:gd name="connsiteY3-68" fmla="*/ 950438 h 1069402"/>
                <a:gd name="connsiteX4-69" fmla="*/ 0 w 1206853"/>
                <a:gd name="connsiteY4-70" fmla="*/ 0 h 1069402"/>
                <a:gd name="connsiteX0-71" fmla="*/ 0 w 1231087"/>
                <a:gd name="connsiteY0-72" fmla="*/ 101100 h 1170502"/>
                <a:gd name="connsiteX1-73" fmla="*/ 1231087 w 1231087"/>
                <a:gd name="connsiteY1-74" fmla="*/ 0 h 1170502"/>
                <a:gd name="connsiteX2-75" fmla="*/ 1202898 w 1231087"/>
                <a:gd name="connsiteY2-76" fmla="*/ 1170502 h 1170502"/>
                <a:gd name="connsiteX3-77" fmla="*/ 0 w 1231087"/>
                <a:gd name="connsiteY3-78" fmla="*/ 1051538 h 1170502"/>
                <a:gd name="connsiteX4-79" fmla="*/ 0 w 1231087"/>
                <a:gd name="connsiteY4-80" fmla="*/ 101100 h 1170502"/>
                <a:gd name="connsiteX0-81" fmla="*/ 0 w 1231087"/>
                <a:gd name="connsiteY0-82" fmla="*/ 101100 h 1170502"/>
                <a:gd name="connsiteX1-83" fmla="*/ 1231087 w 1231087"/>
                <a:gd name="connsiteY1-84" fmla="*/ 0 h 1170502"/>
                <a:gd name="connsiteX2-85" fmla="*/ 1202898 w 1231087"/>
                <a:gd name="connsiteY2-86" fmla="*/ 1170502 h 1170502"/>
                <a:gd name="connsiteX3-87" fmla="*/ 0 w 1231087"/>
                <a:gd name="connsiteY3-88" fmla="*/ 1051538 h 1170502"/>
                <a:gd name="connsiteX4-89" fmla="*/ 0 w 1231087"/>
                <a:gd name="connsiteY4-90" fmla="*/ 101100 h 11705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387992" y="4504658"/>
              <a:ext cx="1273323" cy="1273323"/>
              <a:chOff x="6387992" y="4504658"/>
              <a:chExt cx="1273323" cy="1273323"/>
            </a:xfrm>
          </p:grpSpPr>
          <p:sp>
            <p:nvSpPr>
              <p:cNvPr id="39" name="椭圆 38"/>
              <p:cNvSpPr/>
              <p:nvPr/>
            </p:nvSpPr>
            <p:spPr>
              <a:xfrm rot="2711270" flipH="1">
                <a:off x="6387992" y="4504658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6731635" y="4856669"/>
                <a:ext cx="589201" cy="560529"/>
                <a:chOff x="6323014" y="4870451"/>
                <a:chExt cx="652463" cy="620713"/>
              </a:xfrm>
              <a:solidFill>
                <a:srgbClr val="0065B0"/>
              </a:solidFill>
            </p:grpSpPr>
            <p:sp>
              <p:nvSpPr>
                <p:cNvPr id="41" name="Freeform 81"/>
                <p:cNvSpPr/>
                <p:nvPr/>
              </p:nvSpPr>
              <p:spPr bwMode="auto">
                <a:xfrm>
                  <a:off x="6789739" y="4870451"/>
                  <a:ext cx="185738" cy="185738"/>
                </a:xfrm>
                <a:custGeom>
                  <a:avLst/>
                  <a:gdLst>
                    <a:gd name="T0" fmla="*/ 38 w 49"/>
                    <a:gd name="T1" fmla="*/ 11 h 49"/>
                    <a:gd name="T2" fmla="*/ 3 w 49"/>
                    <a:gd name="T3" fmla="*/ 7 h 49"/>
                    <a:gd name="T4" fmla="*/ 2 w 49"/>
                    <a:gd name="T5" fmla="*/ 15 h 49"/>
                    <a:gd name="T6" fmla="*/ 34 w 49"/>
                    <a:gd name="T7" fmla="*/ 47 h 49"/>
                    <a:gd name="T8" fmla="*/ 42 w 49"/>
                    <a:gd name="T9" fmla="*/ 46 h 49"/>
                    <a:gd name="T10" fmla="*/ 38 w 49"/>
                    <a:gd name="T11" fmla="*/ 1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49">
                      <a:moveTo>
                        <a:pt x="38" y="11"/>
                      </a:moveTo>
                      <a:cubicBezTo>
                        <a:pt x="28" y="2"/>
                        <a:pt x="14" y="0"/>
                        <a:pt x="3" y="7"/>
                      </a:cubicBezTo>
                      <a:cubicBezTo>
                        <a:pt x="0" y="9"/>
                        <a:pt x="0" y="13"/>
                        <a:pt x="2" y="15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36" y="49"/>
                        <a:pt x="40" y="49"/>
                        <a:pt x="42" y="46"/>
                      </a:cubicBezTo>
                      <a:cubicBezTo>
                        <a:pt x="49" y="35"/>
                        <a:pt x="47" y="21"/>
                        <a:pt x="38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Freeform 82"/>
                <p:cNvSpPr>
                  <a:spLocks noEditPoints="1"/>
                </p:cNvSpPr>
                <p:nvPr/>
              </p:nvSpPr>
              <p:spPr bwMode="auto">
                <a:xfrm>
                  <a:off x="6364289" y="4924426"/>
                  <a:ext cx="554038" cy="566738"/>
                </a:xfrm>
                <a:custGeom>
                  <a:avLst/>
                  <a:gdLst>
                    <a:gd name="T0" fmla="*/ 134 w 147"/>
                    <a:gd name="T1" fmla="*/ 115 h 151"/>
                    <a:gd name="T2" fmla="*/ 147 w 147"/>
                    <a:gd name="T3" fmla="*/ 72 h 151"/>
                    <a:gd name="T4" fmla="*/ 75 w 147"/>
                    <a:gd name="T5" fmla="*/ 0 h 151"/>
                    <a:gd name="T6" fmla="*/ 74 w 147"/>
                    <a:gd name="T7" fmla="*/ 0 h 151"/>
                    <a:gd name="T8" fmla="*/ 3 w 147"/>
                    <a:gd name="T9" fmla="*/ 72 h 151"/>
                    <a:gd name="T10" fmla="*/ 15 w 147"/>
                    <a:gd name="T11" fmla="*/ 112 h 151"/>
                    <a:gd name="T12" fmla="*/ 2 w 147"/>
                    <a:gd name="T13" fmla="*/ 137 h 151"/>
                    <a:gd name="T14" fmla="*/ 6 w 147"/>
                    <a:gd name="T15" fmla="*/ 150 h 151"/>
                    <a:gd name="T16" fmla="*/ 11 w 147"/>
                    <a:gd name="T17" fmla="*/ 151 h 151"/>
                    <a:gd name="T18" fmla="*/ 20 w 147"/>
                    <a:gd name="T19" fmla="*/ 146 h 151"/>
                    <a:gd name="T20" fmla="*/ 29 w 147"/>
                    <a:gd name="T21" fmla="*/ 128 h 151"/>
                    <a:gd name="T22" fmla="*/ 74 w 147"/>
                    <a:gd name="T23" fmla="*/ 145 h 151"/>
                    <a:gd name="T24" fmla="*/ 75 w 147"/>
                    <a:gd name="T25" fmla="*/ 145 h 151"/>
                    <a:gd name="T26" fmla="*/ 119 w 147"/>
                    <a:gd name="T27" fmla="*/ 129 h 151"/>
                    <a:gd name="T28" fmla="*/ 127 w 147"/>
                    <a:gd name="T29" fmla="*/ 146 h 151"/>
                    <a:gd name="T30" fmla="*/ 136 w 147"/>
                    <a:gd name="T31" fmla="*/ 151 h 151"/>
                    <a:gd name="T32" fmla="*/ 141 w 147"/>
                    <a:gd name="T33" fmla="*/ 150 h 151"/>
                    <a:gd name="T34" fmla="*/ 145 w 147"/>
                    <a:gd name="T35" fmla="*/ 137 h 151"/>
                    <a:gd name="T36" fmla="*/ 134 w 147"/>
                    <a:gd name="T37" fmla="*/ 115 h 151"/>
                    <a:gd name="T38" fmla="*/ 75 w 147"/>
                    <a:gd name="T39" fmla="*/ 125 h 151"/>
                    <a:gd name="T40" fmla="*/ 74 w 147"/>
                    <a:gd name="T41" fmla="*/ 125 h 151"/>
                    <a:gd name="T42" fmla="*/ 22 w 147"/>
                    <a:gd name="T43" fmla="*/ 72 h 151"/>
                    <a:gd name="T44" fmla="*/ 74 w 147"/>
                    <a:gd name="T45" fmla="*/ 20 h 151"/>
                    <a:gd name="T46" fmla="*/ 75 w 147"/>
                    <a:gd name="T47" fmla="*/ 19 h 151"/>
                    <a:gd name="T48" fmla="*/ 128 w 147"/>
                    <a:gd name="T49" fmla="*/ 72 h 151"/>
                    <a:gd name="T50" fmla="*/ 75 w 147"/>
                    <a:gd name="T51" fmla="*/ 12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7" h="151">
                      <a:moveTo>
                        <a:pt x="134" y="115"/>
                      </a:moveTo>
                      <a:cubicBezTo>
                        <a:pt x="142" y="103"/>
                        <a:pt x="147" y="88"/>
                        <a:pt x="147" y="72"/>
                      </a:cubicBezTo>
                      <a:cubicBezTo>
                        <a:pt x="147" y="32"/>
                        <a:pt x="115" y="0"/>
                        <a:pt x="75" y="0"/>
                      </a:cubicBezTo>
                      <a:cubicBezTo>
                        <a:pt x="75" y="0"/>
                        <a:pt x="74" y="0"/>
                        <a:pt x="74" y="0"/>
                      </a:cubicBezTo>
                      <a:cubicBezTo>
                        <a:pt x="35" y="0"/>
                        <a:pt x="3" y="33"/>
                        <a:pt x="3" y="72"/>
                      </a:cubicBezTo>
                      <a:cubicBezTo>
                        <a:pt x="3" y="87"/>
                        <a:pt x="7" y="101"/>
                        <a:pt x="15" y="112"/>
                      </a:cubicBezTo>
                      <a:cubicBezTo>
                        <a:pt x="2" y="137"/>
                        <a:pt x="2" y="137"/>
                        <a:pt x="2" y="137"/>
                      </a:cubicBezTo>
                      <a:cubicBezTo>
                        <a:pt x="0" y="142"/>
                        <a:pt x="2" y="148"/>
                        <a:pt x="6" y="150"/>
                      </a:cubicBezTo>
                      <a:cubicBezTo>
                        <a:pt x="8" y="151"/>
                        <a:pt x="9" y="151"/>
                        <a:pt x="11" y="151"/>
                      </a:cubicBezTo>
                      <a:cubicBezTo>
                        <a:pt x="14" y="151"/>
                        <a:pt x="18" y="149"/>
                        <a:pt x="20" y="146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1" y="138"/>
                        <a:pt x="57" y="145"/>
                        <a:pt x="74" y="145"/>
                      </a:cubicBezTo>
                      <a:cubicBezTo>
                        <a:pt x="74" y="145"/>
                        <a:pt x="75" y="145"/>
                        <a:pt x="75" y="145"/>
                      </a:cubicBezTo>
                      <a:cubicBezTo>
                        <a:pt x="92" y="145"/>
                        <a:pt x="107" y="139"/>
                        <a:pt x="119" y="129"/>
                      </a:cubicBezTo>
                      <a:cubicBezTo>
                        <a:pt x="127" y="146"/>
                        <a:pt x="127" y="146"/>
                        <a:pt x="127" y="146"/>
                      </a:cubicBezTo>
                      <a:cubicBezTo>
                        <a:pt x="129" y="149"/>
                        <a:pt x="133" y="151"/>
                        <a:pt x="136" y="151"/>
                      </a:cubicBezTo>
                      <a:cubicBezTo>
                        <a:pt x="138" y="151"/>
                        <a:pt x="139" y="151"/>
                        <a:pt x="141" y="150"/>
                      </a:cubicBezTo>
                      <a:cubicBezTo>
                        <a:pt x="145" y="148"/>
                        <a:pt x="147" y="142"/>
                        <a:pt x="145" y="137"/>
                      </a:cubicBezTo>
                      <a:lnTo>
                        <a:pt x="134" y="115"/>
                      </a:lnTo>
                      <a:close/>
                      <a:moveTo>
                        <a:pt x="75" y="125"/>
                      </a:moveTo>
                      <a:cubicBezTo>
                        <a:pt x="75" y="125"/>
                        <a:pt x="74" y="125"/>
                        <a:pt x="74" y="125"/>
                      </a:cubicBezTo>
                      <a:cubicBezTo>
                        <a:pt x="45" y="125"/>
                        <a:pt x="22" y="101"/>
                        <a:pt x="22" y="72"/>
                      </a:cubicBezTo>
                      <a:cubicBezTo>
                        <a:pt x="22" y="43"/>
                        <a:pt x="45" y="20"/>
                        <a:pt x="74" y="20"/>
                      </a:cubicBezTo>
                      <a:cubicBezTo>
                        <a:pt x="74" y="20"/>
                        <a:pt x="75" y="19"/>
                        <a:pt x="75" y="19"/>
                      </a:cubicBezTo>
                      <a:cubicBezTo>
                        <a:pt x="104" y="19"/>
                        <a:pt x="128" y="43"/>
                        <a:pt x="128" y="72"/>
                      </a:cubicBezTo>
                      <a:cubicBezTo>
                        <a:pt x="128" y="102"/>
                        <a:pt x="104" y="125"/>
                        <a:pt x="75" y="1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Freeform 83"/>
                <p:cNvSpPr/>
                <p:nvPr/>
              </p:nvSpPr>
              <p:spPr bwMode="auto">
                <a:xfrm>
                  <a:off x="6534151" y="5092701"/>
                  <a:ext cx="131763" cy="236538"/>
                </a:xfrm>
                <a:custGeom>
                  <a:avLst/>
                  <a:gdLst>
                    <a:gd name="T0" fmla="*/ 30 w 35"/>
                    <a:gd name="T1" fmla="*/ 0 h 63"/>
                    <a:gd name="T2" fmla="*/ 29 w 35"/>
                    <a:gd name="T3" fmla="*/ 0 h 63"/>
                    <a:gd name="T4" fmla="*/ 24 w 35"/>
                    <a:gd name="T5" fmla="*/ 6 h 63"/>
                    <a:gd name="T6" fmla="*/ 24 w 35"/>
                    <a:gd name="T7" fmla="*/ 27 h 63"/>
                    <a:gd name="T8" fmla="*/ 2 w 35"/>
                    <a:gd name="T9" fmla="*/ 54 h 63"/>
                    <a:gd name="T10" fmla="*/ 3 w 35"/>
                    <a:gd name="T11" fmla="*/ 61 h 63"/>
                    <a:gd name="T12" fmla="*/ 6 w 35"/>
                    <a:gd name="T13" fmla="*/ 63 h 63"/>
                    <a:gd name="T14" fmla="*/ 10 w 35"/>
                    <a:gd name="T15" fmla="*/ 61 h 63"/>
                    <a:gd name="T16" fmla="*/ 29 w 35"/>
                    <a:gd name="T17" fmla="*/ 39 h 63"/>
                    <a:gd name="T18" fmla="*/ 33 w 35"/>
                    <a:gd name="T19" fmla="*/ 34 h 63"/>
                    <a:gd name="T20" fmla="*/ 35 w 35"/>
                    <a:gd name="T21" fmla="*/ 29 h 63"/>
                    <a:gd name="T22" fmla="*/ 35 w 35"/>
                    <a:gd name="T23" fmla="*/ 6 h 63"/>
                    <a:gd name="T24" fmla="*/ 30 w 35"/>
                    <a:gd name="T25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63">
                      <a:moveTo>
                        <a:pt x="30" y="0"/>
                      </a:moveTo>
                      <a:cubicBezTo>
                        <a:pt x="30" y="0"/>
                        <a:pt x="29" y="0"/>
                        <a:pt x="29" y="0"/>
                      </a:cubicBezTo>
                      <a:cubicBezTo>
                        <a:pt x="26" y="1"/>
                        <a:pt x="24" y="3"/>
                        <a:pt x="24" y="6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2" y="54"/>
                        <a:pt x="2" y="54"/>
                        <a:pt x="2" y="54"/>
                      </a:cubicBezTo>
                      <a:cubicBezTo>
                        <a:pt x="0" y="56"/>
                        <a:pt x="0" y="59"/>
                        <a:pt x="3" y="61"/>
                      </a:cubicBezTo>
                      <a:cubicBezTo>
                        <a:pt x="4" y="62"/>
                        <a:pt x="5" y="63"/>
                        <a:pt x="6" y="63"/>
                      </a:cubicBezTo>
                      <a:cubicBezTo>
                        <a:pt x="8" y="63"/>
                        <a:pt x="9" y="62"/>
                        <a:pt x="10" y="61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5" y="33"/>
                        <a:pt x="35" y="31"/>
                        <a:pt x="35" y="29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3"/>
                        <a:pt x="33" y="0"/>
                        <a:pt x="3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Freeform 84"/>
                <p:cNvSpPr/>
                <p:nvPr/>
              </p:nvSpPr>
              <p:spPr bwMode="auto">
                <a:xfrm>
                  <a:off x="6323014" y="4870451"/>
                  <a:ext cx="184150" cy="185738"/>
                </a:xfrm>
                <a:custGeom>
                  <a:avLst/>
                  <a:gdLst>
                    <a:gd name="T0" fmla="*/ 11 w 49"/>
                    <a:gd name="T1" fmla="*/ 11 h 49"/>
                    <a:gd name="T2" fmla="*/ 7 w 49"/>
                    <a:gd name="T3" fmla="*/ 46 h 49"/>
                    <a:gd name="T4" fmla="*/ 14 w 49"/>
                    <a:gd name="T5" fmla="*/ 47 h 49"/>
                    <a:gd name="T6" fmla="*/ 46 w 49"/>
                    <a:gd name="T7" fmla="*/ 15 h 49"/>
                    <a:gd name="T8" fmla="*/ 45 w 49"/>
                    <a:gd name="T9" fmla="*/ 7 h 49"/>
                    <a:gd name="T10" fmla="*/ 11 w 49"/>
                    <a:gd name="T11" fmla="*/ 1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49">
                      <a:moveTo>
                        <a:pt x="11" y="11"/>
                      </a:moveTo>
                      <a:cubicBezTo>
                        <a:pt x="1" y="21"/>
                        <a:pt x="0" y="35"/>
                        <a:pt x="7" y="46"/>
                      </a:cubicBezTo>
                      <a:cubicBezTo>
                        <a:pt x="9" y="49"/>
                        <a:pt x="12" y="49"/>
                        <a:pt x="14" y="47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9" y="13"/>
                        <a:pt x="48" y="9"/>
                        <a:pt x="45" y="7"/>
                      </a:cubicBezTo>
                      <a:cubicBezTo>
                        <a:pt x="35" y="0"/>
                        <a:pt x="20" y="2"/>
                        <a:pt x="1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45" name="组合 44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/>
          <p:cNvGrpSpPr/>
          <p:nvPr/>
        </p:nvGrpSpPr>
        <p:grpSpPr>
          <a:xfrm>
            <a:off x="4562613" y="3574909"/>
            <a:ext cx="1590176" cy="2183100"/>
            <a:chOff x="4562613" y="3574909"/>
            <a:chExt cx="1590176" cy="2183100"/>
          </a:xfrm>
        </p:grpSpPr>
        <p:sp>
          <p:nvSpPr>
            <p:cNvPr id="46" name="矩形 2"/>
            <p:cNvSpPr/>
            <p:nvPr/>
          </p:nvSpPr>
          <p:spPr>
            <a:xfrm rot="17512226">
              <a:off x="4951994" y="3605202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-1" fmla="*/ 0 w 1206853"/>
                <a:gd name="connsiteY0-2" fmla="*/ 0 h 950438"/>
                <a:gd name="connsiteX1-3" fmla="*/ 1206853 w 1206853"/>
                <a:gd name="connsiteY1-4" fmla="*/ 0 h 950438"/>
                <a:gd name="connsiteX2-5" fmla="*/ 1206853 w 1206853"/>
                <a:gd name="connsiteY2-6" fmla="*/ 950438 h 950438"/>
                <a:gd name="connsiteX3-7" fmla="*/ 0 w 1206853"/>
                <a:gd name="connsiteY3-8" fmla="*/ 950438 h 950438"/>
                <a:gd name="connsiteX4-9" fmla="*/ 0 w 1206853"/>
                <a:gd name="connsiteY4-10" fmla="*/ 0 h 950438"/>
                <a:gd name="connsiteX0-11" fmla="*/ 0 w 1206853"/>
                <a:gd name="connsiteY0-12" fmla="*/ 0 h 950438"/>
                <a:gd name="connsiteX1-13" fmla="*/ 1206853 w 1206853"/>
                <a:gd name="connsiteY1-14" fmla="*/ 0 h 950438"/>
                <a:gd name="connsiteX2-15" fmla="*/ 1206853 w 1206853"/>
                <a:gd name="connsiteY2-16" fmla="*/ 950438 h 950438"/>
                <a:gd name="connsiteX3-17" fmla="*/ 0 w 1206853"/>
                <a:gd name="connsiteY3-18" fmla="*/ 950438 h 950438"/>
                <a:gd name="connsiteX4-19" fmla="*/ 0 w 1206853"/>
                <a:gd name="connsiteY4-20" fmla="*/ 0 h 950438"/>
                <a:gd name="connsiteX0-21" fmla="*/ 0 w 1206853"/>
                <a:gd name="connsiteY0-22" fmla="*/ 0 h 950438"/>
                <a:gd name="connsiteX1-23" fmla="*/ 1206853 w 1206853"/>
                <a:gd name="connsiteY1-24" fmla="*/ 0 h 950438"/>
                <a:gd name="connsiteX2-25" fmla="*/ 1206853 w 1206853"/>
                <a:gd name="connsiteY2-26" fmla="*/ 950438 h 950438"/>
                <a:gd name="connsiteX3-27" fmla="*/ 0 w 1206853"/>
                <a:gd name="connsiteY3-28" fmla="*/ 950438 h 950438"/>
                <a:gd name="connsiteX4-29" fmla="*/ 0 w 1206853"/>
                <a:gd name="connsiteY4-30" fmla="*/ 0 h 950438"/>
                <a:gd name="connsiteX0-31" fmla="*/ 0 w 1206853"/>
                <a:gd name="connsiteY0-32" fmla="*/ 0 h 950438"/>
                <a:gd name="connsiteX1-33" fmla="*/ 1206853 w 1206853"/>
                <a:gd name="connsiteY1-34" fmla="*/ 0 h 950438"/>
                <a:gd name="connsiteX2-35" fmla="*/ 1206853 w 1206853"/>
                <a:gd name="connsiteY2-36" fmla="*/ 950438 h 950438"/>
                <a:gd name="connsiteX3-37" fmla="*/ 0 w 1206853"/>
                <a:gd name="connsiteY3-38" fmla="*/ 950438 h 950438"/>
                <a:gd name="connsiteX4-39" fmla="*/ 0 w 1206853"/>
                <a:gd name="connsiteY4-40" fmla="*/ 0 h 950438"/>
                <a:gd name="connsiteX0-41" fmla="*/ 0 w 1206853"/>
                <a:gd name="connsiteY0-42" fmla="*/ 0 h 1069402"/>
                <a:gd name="connsiteX1-43" fmla="*/ 1206853 w 1206853"/>
                <a:gd name="connsiteY1-44" fmla="*/ 0 h 1069402"/>
                <a:gd name="connsiteX2-45" fmla="*/ 1202898 w 1206853"/>
                <a:gd name="connsiteY2-46" fmla="*/ 1069402 h 1069402"/>
                <a:gd name="connsiteX3-47" fmla="*/ 0 w 1206853"/>
                <a:gd name="connsiteY3-48" fmla="*/ 950438 h 1069402"/>
                <a:gd name="connsiteX4-49" fmla="*/ 0 w 1206853"/>
                <a:gd name="connsiteY4-50" fmla="*/ 0 h 1069402"/>
                <a:gd name="connsiteX0-51" fmla="*/ 0 w 1206853"/>
                <a:gd name="connsiteY0-52" fmla="*/ 0 h 1069402"/>
                <a:gd name="connsiteX1-53" fmla="*/ 1206853 w 1206853"/>
                <a:gd name="connsiteY1-54" fmla="*/ 0 h 1069402"/>
                <a:gd name="connsiteX2-55" fmla="*/ 1202898 w 1206853"/>
                <a:gd name="connsiteY2-56" fmla="*/ 1069402 h 1069402"/>
                <a:gd name="connsiteX3-57" fmla="*/ 0 w 1206853"/>
                <a:gd name="connsiteY3-58" fmla="*/ 950438 h 1069402"/>
                <a:gd name="connsiteX4-59" fmla="*/ 0 w 1206853"/>
                <a:gd name="connsiteY4-60" fmla="*/ 0 h 1069402"/>
                <a:gd name="connsiteX0-61" fmla="*/ 0 w 1206853"/>
                <a:gd name="connsiteY0-62" fmla="*/ 0 h 1069402"/>
                <a:gd name="connsiteX1-63" fmla="*/ 1206853 w 1206853"/>
                <a:gd name="connsiteY1-64" fmla="*/ 0 h 1069402"/>
                <a:gd name="connsiteX2-65" fmla="*/ 1202898 w 1206853"/>
                <a:gd name="connsiteY2-66" fmla="*/ 1069402 h 1069402"/>
                <a:gd name="connsiteX3-67" fmla="*/ 0 w 1206853"/>
                <a:gd name="connsiteY3-68" fmla="*/ 950438 h 1069402"/>
                <a:gd name="connsiteX4-69" fmla="*/ 0 w 1206853"/>
                <a:gd name="connsiteY4-70" fmla="*/ 0 h 1069402"/>
                <a:gd name="connsiteX0-71" fmla="*/ 0 w 1231087"/>
                <a:gd name="connsiteY0-72" fmla="*/ 101100 h 1170502"/>
                <a:gd name="connsiteX1-73" fmla="*/ 1231087 w 1231087"/>
                <a:gd name="connsiteY1-74" fmla="*/ 0 h 1170502"/>
                <a:gd name="connsiteX2-75" fmla="*/ 1202898 w 1231087"/>
                <a:gd name="connsiteY2-76" fmla="*/ 1170502 h 1170502"/>
                <a:gd name="connsiteX3-77" fmla="*/ 0 w 1231087"/>
                <a:gd name="connsiteY3-78" fmla="*/ 1051538 h 1170502"/>
                <a:gd name="connsiteX4-79" fmla="*/ 0 w 1231087"/>
                <a:gd name="connsiteY4-80" fmla="*/ 101100 h 1170502"/>
                <a:gd name="connsiteX0-81" fmla="*/ 0 w 1231087"/>
                <a:gd name="connsiteY0-82" fmla="*/ 101100 h 1170502"/>
                <a:gd name="connsiteX1-83" fmla="*/ 1231087 w 1231087"/>
                <a:gd name="connsiteY1-84" fmla="*/ 0 h 1170502"/>
                <a:gd name="connsiteX2-85" fmla="*/ 1202898 w 1231087"/>
                <a:gd name="connsiteY2-86" fmla="*/ 1170502 h 1170502"/>
                <a:gd name="connsiteX3-87" fmla="*/ 0 w 1231087"/>
                <a:gd name="connsiteY3-88" fmla="*/ 1051538 h 1170502"/>
                <a:gd name="connsiteX4-89" fmla="*/ 0 w 1231087"/>
                <a:gd name="connsiteY4-90" fmla="*/ 101100 h 11705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562613" y="4484686"/>
              <a:ext cx="1273323" cy="1273323"/>
              <a:chOff x="4562613" y="4484686"/>
              <a:chExt cx="1273323" cy="1273323"/>
            </a:xfrm>
          </p:grpSpPr>
          <p:sp>
            <p:nvSpPr>
              <p:cNvPr id="48" name="椭圆 47"/>
              <p:cNvSpPr/>
              <p:nvPr/>
            </p:nvSpPr>
            <p:spPr>
              <a:xfrm rot="18888730">
                <a:off x="4562613" y="4484686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grpSp>
            <p:nvGrpSpPr>
              <p:cNvPr id="49" name="Group 4"/>
              <p:cNvGrpSpPr>
                <a:grpSpLocks noChangeAspect="1"/>
              </p:cNvGrpSpPr>
              <p:nvPr/>
            </p:nvGrpSpPr>
            <p:grpSpPr bwMode="auto">
              <a:xfrm>
                <a:off x="4906230" y="4860236"/>
                <a:ext cx="518937" cy="510141"/>
                <a:chOff x="3722" y="2043"/>
                <a:chExt cx="236" cy="232"/>
              </a:xfrm>
              <a:solidFill>
                <a:srgbClr val="0065B0"/>
              </a:solidFill>
            </p:grpSpPr>
            <p:sp>
              <p:nvSpPr>
                <p:cNvPr id="50" name="Freeform 5"/>
                <p:cNvSpPr>
                  <a:spLocks noEditPoints="1"/>
                </p:cNvSpPr>
                <p:nvPr/>
              </p:nvSpPr>
              <p:spPr bwMode="auto">
                <a:xfrm>
                  <a:off x="3810" y="2089"/>
                  <a:ext cx="14" cy="32"/>
                </a:xfrm>
                <a:custGeom>
                  <a:avLst/>
                  <a:gdLst>
                    <a:gd name="T0" fmla="*/ 4 w 6"/>
                    <a:gd name="T1" fmla="*/ 0 h 13"/>
                    <a:gd name="T2" fmla="*/ 2 w 6"/>
                    <a:gd name="T3" fmla="*/ 0 h 13"/>
                    <a:gd name="T4" fmla="*/ 0 w 6"/>
                    <a:gd name="T5" fmla="*/ 2 h 13"/>
                    <a:gd name="T6" fmla="*/ 0 w 6"/>
                    <a:gd name="T7" fmla="*/ 13 h 13"/>
                    <a:gd name="T8" fmla="*/ 6 w 6"/>
                    <a:gd name="T9" fmla="*/ 13 h 13"/>
                    <a:gd name="T10" fmla="*/ 6 w 6"/>
                    <a:gd name="T11" fmla="*/ 2 h 13"/>
                    <a:gd name="T12" fmla="*/ 4 w 6"/>
                    <a:gd name="T13" fmla="*/ 0 h 13"/>
                    <a:gd name="T14" fmla="*/ 4 w 6"/>
                    <a:gd name="T15" fmla="*/ 0 h 13"/>
                    <a:gd name="T16" fmla="*/ 4 w 6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3">
                      <a:moveTo>
                        <a:pt x="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5" y="0"/>
                        <a:pt x="4" y="0"/>
                      </a:cubicBezTo>
                      <a:close/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Freeform 6"/>
                <p:cNvSpPr>
                  <a:spLocks noEditPoints="1"/>
                </p:cNvSpPr>
                <p:nvPr/>
              </p:nvSpPr>
              <p:spPr bwMode="auto">
                <a:xfrm>
                  <a:off x="3853" y="2089"/>
                  <a:ext cx="17" cy="32"/>
                </a:xfrm>
                <a:custGeom>
                  <a:avLst/>
                  <a:gdLst>
                    <a:gd name="T0" fmla="*/ 4 w 7"/>
                    <a:gd name="T1" fmla="*/ 0 h 13"/>
                    <a:gd name="T2" fmla="*/ 3 w 7"/>
                    <a:gd name="T3" fmla="*/ 0 h 13"/>
                    <a:gd name="T4" fmla="*/ 0 w 7"/>
                    <a:gd name="T5" fmla="*/ 2 h 13"/>
                    <a:gd name="T6" fmla="*/ 0 w 7"/>
                    <a:gd name="T7" fmla="*/ 13 h 13"/>
                    <a:gd name="T8" fmla="*/ 7 w 7"/>
                    <a:gd name="T9" fmla="*/ 13 h 13"/>
                    <a:gd name="T10" fmla="*/ 7 w 7"/>
                    <a:gd name="T11" fmla="*/ 2 h 13"/>
                    <a:gd name="T12" fmla="*/ 4 w 7"/>
                    <a:gd name="T13" fmla="*/ 0 h 13"/>
                    <a:gd name="T14" fmla="*/ 4 w 7"/>
                    <a:gd name="T15" fmla="*/ 0 h 13"/>
                    <a:gd name="T16" fmla="*/ 4 w 7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1"/>
                        <a:pt x="6" y="0"/>
                        <a:pt x="4" y="0"/>
                      </a:cubicBezTo>
                      <a:close/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Freeform 7"/>
                <p:cNvSpPr>
                  <a:spLocks noEditPoints="1"/>
                </p:cNvSpPr>
                <p:nvPr/>
              </p:nvSpPr>
              <p:spPr bwMode="auto">
                <a:xfrm>
                  <a:off x="3722" y="2043"/>
                  <a:ext cx="236" cy="232"/>
                </a:xfrm>
                <a:custGeom>
                  <a:avLst/>
                  <a:gdLst>
                    <a:gd name="T0" fmla="*/ 48 w 97"/>
                    <a:gd name="T1" fmla="*/ 0 h 95"/>
                    <a:gd name="T2" fmla="*/ 0 w 97"/>
                    <a:gd name="T3" fmla="*/ 49 h 95"/>
                    <a:gd name="T4" fmla="*/ 14 w 97"/>
                    <a:gd name="T5" fmla="*/ 83 h 95"/>
                    <a:gd name="T6" fmla="*/ 33 w 97"/>
                    <a:gd name="T7" fmla="*/ 95 h 95"/>
                    <a:gd name="T8" fmla="*/ 35 w 97"/>
                    <a:gd name="T9" fmla="*/ 95 h 95"/>
                    <a:gd name="T10" fmla="*/ 39 w 97"/>
                    <a:gd name="T11" fmla="*/ 92 h 95"/>
                    <a:gd name="T12" fmla="*/ 36 w 97"/>
                    <a:gd name="T13" fmla="*/ 86 h 95"/>
                    <a:gd name="T14" fmla="*/ 20 w 97"/>
                    <a:gd name="T15" fmla="*/ 76 h 95"/>
                    <a:gd name="T16" fmla="*/ 9 w 97"/>
                    <a:gd name="T17" fmla="*/ 49 h 95"/>
                    <a:gd name="T18" fmla="*/ 48 w 97"/>
                    <a:gd name="T19" fmla="*/ 9 h 95"/>
                    <a:gd name="T20" fmla="*/ 87 w 97"/>
                    <a:gd name="T21" fmla="*/ 49 h 95"/>
                    <a:gd name="T22" fmla="*/ 76 w 97"/>
                    <a:gd name="T23" fmla="*/ 76 h 95"/>
                    <a:gd name="T24" fmla="*/ 62 w 97"/>
                    <a:gd name="T25" fmla="*/ 84 h 95"/>
                    <a:gd name="T26" fmla="*/ 57 w 97"/>
                    <a:gd name="T27" fmla="*/ 82 h 95"/>
                    <a:gd name="T28" fmla="*/ 53 w 97"/>
                    <a:gd name="T29" fmla="*/ 65 h 95"/>
                    <a:gd name="T30" fmla="*/ 67 w 97"/>
                    <a:gd name="T31" fmla="*/ 50 h 95"/>
                    <a:gd name="T32" fmla="*/ 67 w 97"/>
                    <a:gd name="T33" fmla="*/ 35 h 95"/>
                    <a:gd name="T34" fmla="*/ 29 w 97"/>
                    <a:gd name="T35" fmla="*/ 35 h 95"/>
                    <a:gd name="T36" fmla="*/ 29 w 97"/>
                    <a:gd name="T37" fmla="*/ 50 h 95"/>
                    <a:gd name="T38" fmla="*/ 43 w 97"/>
                    <a:gd name="T39" fmla="*/ 65 h 95"/>
                    <a:gd name="T40" fmla="*/ 50 w 97"/>
                    <a:gd name="T41" fmla="*/ 88 h 95"/>
                    <a:gd name="T42" fmla="*/ 62 w 97"/>
                    <a:gd name="T43" fmla="*/ 93 h 95"/>
                    <a:gd name="T44" fmla="*/ 82 w 97"/>
                    <a:gd name="T45" fmla="*/ 83 h 95"/>
                    <a:gd name="T46" fmla="*/ 83 w 97"/>
                    <a:gd name="T47" fmla="*/ 83 h 95"/>
                    <a:gd name="T48" fmla="*/ 97 w 97"/>
                    <a:gd name="T49" fmla="*/ 49 h 95"/>
                    <a:gd name="T50" fmla="*/ 48 w 97"/>
                    <a:gd name="T51" fmla="*/ 0 h 95"/>
                    <a:gd name="T52" fmla="*/ 48 w 97"/>
                    <a:gd name="T53" fmla="*/ 0 h 95"/>
                    <a:gd name="T54" fmla="*/ 48 w 97"/>
                    <a:gd name="T55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7" h="95">
                      <a:moveTo>
                        <a:pt x="48" y="0"/>
                      </a:moveTo>
                      <a:cubicBezTo>
                        <a:pt x="21" y="0"/>
                        <a:pt x="0" y="22"/>
                        <a:pt x="0" y="49"/>
                      </a:cubicBezTo>
                      <a:cubicBezTo>
                        <a:pt x="0" y="61"/>
                        <a:pt x="5" y="74"/>
                        <a:pt x="14" y="83"/>
                      </a:cubicBezTo>
                      <a:cubicBezTo>
                        <a:pt x="19" y="88"/>
                        <a:pt x="26" y="92"/>
                        <a:pt x="33" y="95"/>
                      </a:cubicBezTo>
                      <a:cubicBezTo>
                        <a:pt x="34" y="95"/>
                        <a:pt x="34" y="95"/>
                        <a:pt x="35" y="95"/>
                      </a:cubicBezTo>
                      <a:cubicBezTo>
                        <a:pt x="37" y="95"/>
                        <a:pt x="38" y="94"/>
                        <a:pt x="39" y="92"/>
                      </a:cubicBezTo>
                      <a:cubicBezTo>
                        <a:pt x="40" y="89"/>
                        <a:pt x="39" y="87"/>
                        <a:pt x="36" y="86"/>
                      </a:cubicBezTo>
                      <a:cubicBezTo>
                        <a:pt x="30" y="84"/>
                        <a:pt x="25" y="81"/>
                        <a:pt x="20" y="76"/>
                      </a:cubicBezTo>
                      <a:cubicBezTo>
                        <a:pt x="13" y="69"/>
                        <a:pt x="9" y="59"/>
                        <a:pt x="9" y="49"/>
                      </a:cubicBezTo>
                      <a:cubicBezTo>
                        <a:pt x="9" y="27"/>
                        <a:pt x="27" y="9"/>
                        <a:pt x="48" y="9"/>
                      </a:cubicBezTo>
                      <a:cubicBezTo>
                        <a:pt x="70" y="9"/>
                        <a:pt x="87" y="27"/>
                        <a:pt x="87" y="49"/>
                      </a:cubicBezTo>
                      <a:cubicBezTo>
                        <a:pt x="87" y="59"/>
                        <a:pt x="83" y="69"/>
                        <a:pt x="76" y="76"/>
                      </a:cubicBezTo>
                      <a:cubicBezTo>
                        <a:pt x="73" y="79"/>
                        <a:pt x="66" y="84"/>
                        <a:pt x="62" y="84"/>
                      </a:cubicBezTo>
                      <a:cubicBezTo>
                        <a:pt x="60" y="84"/>
                        <a:pt x="58" y="83"/>
                        <a:pt x="57" y="82"/>
                      </a:cubicBezTo>
                      <a:cubicBezTo>
                        <a:pt x="53" y="78"/>
                        <a:pt x="53" y="70"/>
                        <a:pt x="53" y="65"/>
                      </a:cubicBezTo>
                      <a:cubicBezTo>
                        <a:pt x="61" y="65"/>
                        <a:pt x="67" y="58"/>
                        <a:pt x="67" y="50"/>
                      </a:cubicBezTo>
                      <a:cubicBezTo>
                        <a:pt x="67" y="35"/>
                        <a:pt x="67" y="35"/>
                        <a:pt x="67" y="35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9" y="50"/>
                        <a:pt x="29" y="50"/>
                        <a:pt x="29" y="50"/>
                      </a:cubicBezTo>
                      <a:cubicBezTo>
                        <a:pt x="29" y="58"/>
                        <a:pt x="35" y="65"/>
                        <a:pt x="43" y="65"/>
                      </a:cubicBezTo>
                      <a:cubicBezTo>
                        <a:pt x="43" y="71"/>
                        <a:pt x="44" y="82"/>
                        <a:pt x="50" y="88"/>
                      </a:cubicBezTo>
                      <a:cubicBezTo>
                        <a:pt x="53" y="91"/>
                        <a:pt x="57" y="93"/>
                        <a:pt x="62" y="93"/>
                      </a:cubicBezTo>
                      <a:cubicBezTo>
                        <a:pt x="71" y="93"/>
                        <a:pt x="81" y="84"/>
                        <a:pt x="82" y="83"/>
                      </a:cubicBezTo>
                      <a:cubicBezTo>
                        <a:pt x="83" y="83"/>
                        <a:pt x="83" y="83"/>
                        <a:pt x="83" y="83"/>
                      </a:cubicBezTo>
                      <a:cubicBezTo>
                        <a:pt x="92" y="74"/>
                        <a:pt x="97" y="62"/>
                        <a:pt x="97" y="49"/>
                      </a:cubicBezTo>
                      <a:cubicBezTo>
                        <a:pt x="97" y="22"/>
                        <a:pt x="75" y="0"/>
                        <a:pt x="48" y="0"/>
                      </a:cubicBezTo>
                      <a:close/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54" name="椭圆 53"/>
          <p:cNvSpPr/>
          <p:nvPr/>
        </p:nvSpPr>
        <p:spPr>
          <a:xfrm>
            <a:off x="5050562" y="1806341"/>
            <a:ext cx="2093722" cy="2093722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24485" y="1454150"/>
            <a:ext cx="3251835" cy="1967230"/>
            <a:chOff x="2953671" y="1557745"/>
            <a:chExt cx="2931160" cy="1967230"/>
          </a:xfrm>
        </p:grpSpPr>
        <p:sp>
          <p:nvSpPr>
            <p:cNvPr id="63" name="矩形 62"/>
            <p:cNvSpPr/>
            <p:nvPr/>
          </p:nvSpPr>
          <p:spPr>
            <a:xfrm>
              <a:off x="2953671" y="1894295"/>
              <a:ext cx="2931160" cy="1630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客户端在向服务器发送 SQL 语句之前先进行一步预处理，提取出要处理的表名或者索引名，然后在缓存表中先进行查询，如果查到了对应的Region 地址就直接和 Region 进行连接，如果没有查到就和 Master 先连接并获取Region 的地址之后再和 Region 连接</a:t>
              </a: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3525171" y="1557745"/>
              <a:ext cx="234405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</a:rPr>
                <a:t>缓存机制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74635" y="4670699"/>
            <a:ext cx="3655060" cy="1747520"/>
            <a:chOff x="2368836" y="1557745"/>
            <a:chExt cx="3655060" cy="1747520"/>
          </a:xfrm>
        </p:grpSpPr>
        <p:sp>
          <p:nvSpPr>
            <p:cNvPr id="66" name="矩形 65"/>
            <p:cNvSpPr/>
            <p:nvPr/>
          </p:nvSpPr>
          <p:spPr>
            <a:xfrm>
              <a:off x="2368836" y="1894295"/>
              <a:ext cx="3655060" cy="1410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主节点记录了每个从节点和自己管理的表的对应关系。集群管理则利用 zookeeper 进行。当每个从节点连入时，首先需要在zookeeper 的目录下完成自己的注册。通过 zookeeper 进行集群管理，我们可以确保当节点增加、失效、恢复时，能够监听到，并做出相应的处理。</a:t>
              </a: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525171" y="1557745"/>
              <a:ext cx="234405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</a:rPr>
                <a:t>数据分布与集群管理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936355" y="1581785"/>
            <a:ext cx="3131820" cy="2187118"/>
            <a:chOff x="3509129" y="1557745"/>
            <a:chExt cx="2360099" cy="2187273"/>
          </a:xfrm>
        </p:grpSpPr>
        <p:sp>
          <p:nvSpPr>
            <p:cNvPr id="69" name="矩形 68"/>
            <p:cNvSpPr/>
            <p:nvPr/>
          </p:nvSpPr>
          <p:spPr>
            <a:xfrm>
              <a:off x="3509129" y="1894497"/>
              <a:ext cx="2344057" cy="185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本系统的副本管理功能是通过两个Region节点备份实现的。每当从节点检测到客户端发送的命令对数据库的数据进行了修改，就把修改后的数据同时在两个节点上进行更新。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如果某个从节点挂了，主节点监测到后寻找表少的从节点，向该从节点发送备份指令，从节点将表和索引从挂了的从节点的副本从节点上读取下来。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3525171" y="1557745"/>
              <a:ext cx="2344057" cy="368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</a:rPr>
                <a:t>副本管理与容错容灾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128043" y="4905456"/>
            <a:ext cx="2987675" cy="1087755"/>
            <a:chOff x="3509129" y="1557745"/>
            <a:chExt cx="2987675" cy="1087755"/>
          </a:xfrm>
        </p:grpSpPr>
        <p:sp>
          <p:nvSpPr>
            <p:cNvPr id="72" name="矩形 71"/>
            <p:cNvSpPr/>
            <p:nvPr/>
          </p:nvSpPr>
          <p:spPr>
            <a:xfrm>
              <a:off x="3509129" y="1894295"/>
              <a:ext cx="2987675" cy="75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在创建一张表时，总是会选择负载最少的两个节点进行创建，挂掉的从节点的备份也会被转移到当前表最少的从节点上。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3525171" y="1557745"/>
              <a:ext cx="234405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</a:rPr>
                <a:t>负载均衡</a:t>
              </a:r>
            </a:p>
          </p:txBody>
        </p:sp>
      </p:grpSp>
      <p:pic>
        <p:nvPicPr>
          <p:cNvPr id="74" name="图形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416649" y="76583"/>
            <a:ext cx="6020843" cy="368300"/>
            <a:chOff x="5416649" y="76583"/>
            <a:chExt cx="6020843" cy="368300"/>
          </a:xfrm>
        </p:grpSpPr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8593220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2"/>
              </p:custDataLst>
            </p:nvPr>
          </p:nvSpPr>
          <p:spPr>
            <a:xfrm>
              <a:off x="5416649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基本情况</a:t>
              </a:r>
            </a:p>
          </p:txBody>
        </p:sp>
        <p:sp>
          <p:nvSpPr>
            <p:cNvPr id="53" name="文本框 52"/>
            <p:cNvSpPr txBox="1"/>
            <p:nvPr>
              <p:custDataLst>
                <p:tags r:id="rId3"/>
              </p:custDataLst>
            </p:nvPr>
          </p:nvSpPr>
          <p:spPr>
            <a:xfrm>
              <a:off x="7046607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项目模块</a:t>
              </a:r>
            </a:p>
          </p:txBody>
        </p:sp>
        <p:sp>
          <p:nvSpPr>
            <p:cNvPr id="55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8676565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核心功能</a:t>
              </a:r>
            </a:p>
          </p:txBody>
        </p:sp>
        <p:sp>
          <p:nvSpPr>
            <p:cNvPr id="56" name="文本框 55"/>
            <p:cNvSpPr txBox="1"/>
            <p:nvPr>
              <p:custDataLst>
                <p:tags r:id="rId5"/>
              </p:custDataLst>
            </p:nvPr>
          </p:nvSpPr>
          <p:spPr>
            <a:xfrm>
              <a:off x="10306524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系统演示</a:t>
              </a: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58" name="直接连接符 57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406 -0.04167 L 2.08333E-7 7.40741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20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93 -0.12152 L -3.125E-6 -4.0740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606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151 -0.12245 L -1.04167E-6 -3.33333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611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6484 -0.04352 L -2.08333E-7 2.22222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217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大气简约答辩类PPT模板"/>
  <p:tag name="KSO_WPP_MARK_KEY" val="96ae97d9-d17b-4e68-858e-e240a8d1c573"/>
  <p:tag name="COMMONDATA" val="eyJoZGlkIjoiMWUwM2M0YTEyMWNkODhlODVmNGRhNDg3YjM2NWI0M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cd2e7fc-a21a-4ed1-a07d-63f771c68d6c}"/>
  <p:tag name="TABLE_ENDDRAG_ORIGIN_RECT" val="673*345"/>
  <p:tag name="TABLE_ENDDRAG_RECT" val="129*125*673*34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2193</Words>
  <Application>Microsoft Macintosh PowerPoint</Application>
  <PresentationFormat>宽屏</PresentationFormat>
  <Paragraphs>366</Paragraphs>
  <Slides>30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宋体</vt:lpstr>
      <vt:lpstr>微软雅黑</vt:lpstr>
      <vt:lpstr>微软雅黑 Light</vt:lpstr>
      <vt:lpstr>Arial</vt:lpstr>
      <vt:lpstr>Calibri Light</vt:lpstr>
      <vt:lpstr>Open Sans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蓝色大气简约答辩类PPT模板</dc:title>
  <dc:creator>Windows 用户</dc:creator>
  <cp:lastModifiedBy>伊蕾 赵</cp:lastModifiedBy>
  <cp:revision>85</cp:revision>
  <dcterms:created xsi:type="dcterms:W3CDTF">2018-09-30T02:27:00Z</dcterms:created>
  <dcterms:modified xsi:type="dcterms:W3CDTF">2023-06-01T12:38:28Z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BB98C2DC88954B34A4A954FDF6BC58FC_12</vt:lpwstr>
  </property>
</Properties>
</file>